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7"/>
  </p:notesMasterIdLst>
  <p:handoutMasterIdLst>
    <p:handoutMasterId r:id="rId38"/>
  </p:handoutMasterIdLst>
  <p:sldIdLst>
    <p:sldId id="427" r:id="rId2"/>
    <p:sldId id="440" r:id="rId3"/>
    <p:sldId id="368" r:id="rId4"/>
    <p:sldId id="369" r:id="rId5"/>
    <p:sldId id="372" r:id="rId6"/>
    <p:sldId id="374" r:id="rId7"/>
    <p:sldId id="376" r:id="rId8"/>
    <p:sldId id="370" r:id="rId9"/>
    <p:sldId id="377" r:id="rId10"/>
    <p:sldId id="380" r:id="rId11"/>
    <p:sldId id="381" r:id="rId12"/>
    <p:sldId id="382" r:id="rId13"/>
    <p:sldId id="403" r:id="rId14"/>
    <p:sldId id="423" r:id="rId15"/>
    <p:sldId id="383" r:id="rId16"/>
    <p:sldId id="384" r:id="rId17"/>
    <p:sldId id="431" r:id="rId18"/>
    <p:sldId id="441" r:id="rId19"/>
    <p:sldId id="435" r:id="rId20"/>
    <p:sldId id="385" r:id="rId21"/>
    <p:sldId id="386" r:id="rId22"/>
    <p:sldId id="387" r:id="rId23"/>
    <p:sldId id="400" r:id="rId24"/>
    <p:sldId id="388" r:id="rId25"/>
    <p:sldId id="389" r:id="rId26"/>
    <p:sldId id="390" r:id="rId27"/>
    <p:sldId id="434" r:id="rId28"/>
    <p:sldId id="391" r:id="rId29"/>
    <p:sldId id="437" r:id="rId30"/>
    <p:sldId id="439" r:id="rId31"/>
    <p:sldId id="393" r:id="rId32"/>
    <p:sldId id="394" r:id="rId33"/>
    <p:sldId id="395" r:id="rId34"/>
    <p:sldId id="396" r:id="rId35"/>
    <p:sldId id="402" r:id="rId3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8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9191" autoAdjust="0"/>
    <p:restoredTop sz="94761" autoAdjust="0"/>
  </p:normalViewPr>
  <p:slideViewPr>
    <p:cSldViewPr>
      <p:cViewPr varScale="1">
        <p:scale>
          <a:sx n="69" d="100"/>
          <a:sy n="69" d="100"/>
        </p:scale>
        <p:origin x="-16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98ED21-7654-4A81-88C0-0181436CB37F}" type="datetimeFigureOut">
              <a:rPr lang="pl-PL" smtClean="0"/>
              <a:pPr/>
              <a:t>2017-04-27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993D06-DE0B-46D2-8753-33BA32CF552F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F3AEB-D2BC-4B5C-B1A6-5DC781B760BB}" type="datetimeFigureOut">
              <a:rPr lang="pl-PL" smtClean="0"/>
              <a:pPr/>
              <a:t>2017-04-27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AB884-EACB-4806-BF97-089043A19A8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A97B7-08AA-4849-8750-86C4239BD671}" type="datetimeFigureOut">
              <a:rPr lang="pl-PL" smtClean="0"/>
              <a:pPr/>
              <a:t>2017-04-27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37D3-2CAB-43C2-A4F3-F61546E20E6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A97B7-08AA-4849-8750-86C4239BD671}" type="datetimeFigureOut">
              <a:rPr lang="pl-PL" smtClean="0"/>
              <a:pPr/>
              <a:t>2017-04-27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37D3-2CAB-43C2-A4F3-F61546E20E6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A97B7-08AA-4849-8750-86C4239BD671}" type="datetimeFigureOut">
              <a:rPr lang="pl-PL" smtClean="0"/>
              <a:pPr/>
              <a:t>2017-04-27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37D3-2CAB-43C2-A4F3-F61546E20E6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A97B7-08AA-4849-8750-86C4239BD671}" type="datetimeFigureOut">
              <a:rPr lang="pl-PL" smtClean="0"/>
              <a:pPr/>
              <a:t>2017-04-27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37D3-2CAB-43C2-A4F3-F61546E20E6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A97B7-08AA-4849-8750-86C4239BD671}" type="datetimeFigureOut">
              <a:rPr lang="pl-PL" smtClean="0"/>
              <a:pPr/>
              <a:t>2017-04-27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37D3-2CAB-43C2-A4F3-F61546E20E6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A97B7-08AA-4849-8750-86C4239BD671}" type="datetimeFigureOut">
              <a:rPr lang="pl-PL" smtClean="0"/>
              <a:pPr/>
              <a:t>2017-04-27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37D3-2CAB-43C2-A4F3-F61546E20E6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A97B7-08AA-4849-8750-86C4239BD671}" type="datetimeFigureOut">
              <a:rPr lang="pl-PL" smtClean="0"/>
              <a:pPr/>
              <a:t>2017-04-27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37D3-2CAB-43C2-A4F3-F61546E20E6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A97B7-08AA-4849-8750-86C4239BD671}" type="datetimeFigureOut">
              <a:rPr lang="pl-PL" smtClean="0"/>
              <a:pPr/>
              <a:t>2017-04-27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37D3-2CAB-43C2-A4F3-F61546E20E6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A97B7-08AA-4849-8750-86C4239BD671}" type="datetimeFigureOut">
              <a:rPr lang="pl-PL" smtClean="0"/>
              <a:pPr/>
              <a:t>2017-04-27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37D3-2CAB-43C2-A4F3-F61546E20E6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A97B7-08AA-4849-8750-86C4239BD671}" type="datetimeFigureOut">
              <a:rPr lang="pl-PL" smtClean="0"/>
              <a:pPr/>
              <a:t>2017-04-27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37D3-2CAB-43C2-A4F3-F61546E20E6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ze ściętym i zaokrąglonym rogi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ójkąt prostokątny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A97B7-08AA-4849-8750-86C4239BD671}" type="datetimeFigureOut">
              <a:rPr lang="pl-PL" smtClean="0"/>
              <a:pPr/>
              <a:t>2017-04-27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FC937D3-2CAB-43C2-A4F3-F61546E20E64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10" name="Dowolny kształt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Dowolny kształt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81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2CA97B7-08AA-4849-8750-86C4239BD671}" type="datetimeFigureOut">
              <a:rPr lang="pl-PL" smtClean="0"/>
              <a:pPr/>
              <a:t>2017-04-27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C937D3-2CAB-43C2-A4F3-F61546E20E64}" type="slidenum">
              <a:rPr lang="pl-PL" smtClean="0"/>
              <a:pPr/>
              <a:t>‹#›</a:t>
            </a:fld>
            <a:endParaRPr lang="pl-PL"/>
          </a:p>
        </p:txBody>
      </p:sp>
      <p:grpSp>
        <p:nvGrpSpPr>
          <p:cNvPr id="2" name="Grup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Dowolny kształt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Dowolny kształt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Rekrutacja 2017/2018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Symbol zastępczy zawartości 5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2276872"/>
            <a:ext cx="5040200" cy="3368602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pl-PL" sz="3600" b="1" dirty="0" smtClean="0"/>
              <a:t>Do oryginałów dokumentów należy dołączyć: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l-PL" dirty="0" smtClean="0">
                <a:latin typeface="Bookman Old Style" pitchFamily="18" charset="0"/>
              </a:rPr>
              <a:t>dwie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fotografie,</a:t>
            </a:r>
          </a:p>
          <a:p>
            <a:pPr lvl="0"/>
            <a:r>
              <a:rPr lang="pl-PL" b="1" dirty="0" smtClean="0">
                <a:latin typeface="Bookman Old Style" pitchFamily="18" charset="0"/>
              </a:rPr>
              <a:t>Kartę informacyjną kandydata (zał. 1).</a:t>
            </a:r>
          </a:p>
          <a:p>
            <a:pPr lvl="0"/>
            <a:endParaRPr lang="pl-PL" b="1" dirty="0" smtClean="0"/>
          </a:p>
          <a:p>
            <a:pPr lvl="0"/>
            <a:endParaRPr lang="pl-PL" b="1" dirty="0" smtClean="0"/>
          </a:p>
          <a:p>
            <a:pPr lvl="0">
              <a:buNone/>
            </a:pPr>
            <a:endParaRPr lang="pl-PL" dirty="0" smtClean="0"/>
          </a:p>
          <a:p>
            <a:endParaRPr lang="pl-PL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924944"/>
            <a:ext cx="2736304" cy="355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5" descr="C:\Users\Danka\Desktop\log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2.  Postępowanie kwalifikacyjne</a:t>
            </a:r>
            <a:r>
              <a:rPr lang="pl-PL" sz="2800" dirty="0" smtClean="0"/>
              <a:t/>
            </a:r>
            <a:br>
              <a:rPr lang="pl-PL" sz="2800" dirty="0" smtClean="0"/>
            </a:b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2">
              <a:buNone/>
            </a:pPr>
            <a:r>
              <a:rPr lang="en-US" sz="3000" dirty="0" smtClean="0"/>
              <a:t>M</a:t>
            </a:r>
            <a:r>
              <a:rPr lang="pl-PL" sz="3000" dirty="0" err="1" smtClean="0"/>
              <a:t>aksymalnie</a:t>
            </a:r>
            <a:r>
              <a:rPr lang="pl-PL" sz="3000" b="1" dirty="0" smtClean="0"/>
              <a:t>  200, </a:t>
            </a:r>
            <a:r>
              <a:rPr lang="pl-PL" sz="3000" dirty="0" smtClean="0"/>
              <a:t>w tym:</a:t>
            </a:r>
            <a:endParaRPr lang="en-US" sz="3000" dirty="0" smtClean="0"/>
          </a:p>
          <a:p>
            <a:pPr lvl="2">
              <a:buNone/>
            </a:pPr>
            <a:endParaRPr lang="pl-PL" sz="1600" dirty="0" smtClean="0"/>
          </a:p>
          <a:p>
            <a:pPr lvl="0">
              <a:buNone/>
            </a:pPr>
            <a:r>
              <a:rPr lang="pl-PL" sz="2800" b="1" dirty="0" smtClean="0">
                <a:solidFill>
                  <a:srgbClr val="FF0000"/>
                </a:solidFill>
                <a:latin typeface="Bookman Old Style" pitchFamily="18" charset="0"/>
              </a:rPr>
              <a:t>   100</a:t>
            </a:r>
            <a:r>
              <a:rPr lang="pl-PL" sz="2800" b="1" dirty="0" smtClean="0">
                <a:latin typeface="Bookman Old Style" pitchFamily="18" charset="0"/>
              </a:rPr>
              <a:t> </a:t>
            </a:r>
            <a:r>
              <a:rPr lang="pl-PL" sz="2800" b="1" dirty="0" smtClean="0">
                <a:solidFill>
                  <a:srgbClr val="FF0000"/>
                </a:solidFill>
                <a:latin typeface="Bookman Old Style" pitchFamily="18" charset="0"/>
              </a:rPr>
              <a:t>punktów</a:t>
            </a:r>
            <a:r>
              <a:rPr lang="pl-PL" sz="2800" dirty="0" smtClean="0">
                <a:latin typeface="Bookman Old Style" pitchFamily="18" charset="0"/>
              </a:rPr>
              <a:t> - </a:t>
            </a:r>
            <a:r>
              <a:rPr lang="pl-PL" sz="2800" dirty="0" smtClean="0">
                <a:solidFill>
                  <a:srgbClr val="002060"/>
                </a:solidFill>
                <a:latin typeface="Bookman Old Style" pitchFamily="18" charset="0"/>
              </a:rPr>
              <a:t>punkty uzyskane w wyniku </a:t>
            </a:r>
            <a:r>
              <a:rPr lang="pl-PL" sz="2800" dirty="0" smtClean="0">
                <a:solidFill>
                  <a:srgbClr val="FF0000"/>
                </a:solidFill>
                <a:latin typeface="Bookman Old Style" pitchFamily="18" charset="0"/>
              </a:rPr>
              <a:t>egzaminu gimnazjalnego</a:t>
            </a:r>
            <a:r>
              <a:rPr lang="pl-PL" sz="2800" dirty="0" smtClean="0">
                <a:latin typeface="Bookman Old Style" pitchFamily="18" charset="0"/>
              </a:rPr>
              <a:t> </a:t>
            </a:r>
            <a:r>
              <a:rPr lang="pl-PL" sz="2800" dirty="0" smtClean="0">
                <a:solidFill>
                  <a:srgbClr val="002060"/>
                </a:solidFill>
                <a:latin typeface="Bookman Old Style" pitchFamily="18" charset="0"/>
              </a:rPr>
              <a:t>zawarte w zaświadczeniu o szczegółowych wynikach egzaminu. Wyniki egzaminu gimnazjalnego wyrażone w skali procentowej dla zadań z zakresu: </a:t>
            </a:r>
          </a:p>
          <a:p>
            <a:pPr lvl="0"/>
            <a:r>
              <a:rPr lang="pl-PL" sz="2800" dirty="0" smtClean="0">
                <a:solidFill>
                  <a:srgbClr val="FF0000"/>
                </a:solidFill>
                <a:latin typeface="Bookman Old Style" pitchFamily="18" charset="0"/>
              </a:rPr>
              <a:t>język polski, </a:t>
            </a:r>
          </a:p>
          <a:p>
            <a:pPr lvl="0"/>
            <a:r>
              <a:rPr lang="pl-PL" sz="2800" dirty="0" smtClean="0">
                <a:solidFill>
                  <a:srgbClr val="FF0000"/>
                </a:solidFill>
                <a:latin typeface="Bookman Old Style" pitchFamily="18" charset="0"/>
              </a:rPr>
              <a:t>historia i wiedza o społeczeństwie, </a:t>
            </a:r>
          </a:p>
          <a:p>
            <a:pPr lvl="0"/>
            <a:r>
              <a:rPr lang="pl-PL" sz="2800" dirty="0" smtClean="0">
                <a:solidFill>
                  <a:srgbClr val="FF0000"/>
                </a:solidFill>
                <a:latin typeface="Bookman Old Style" pitchFamily="18" charset="0"/>
              </a:rPr>
              <a:t>matematyka, przedmioty przyrodnicze </a:t>
            </a:r>
          </a:p>
          <a:p>
            <a:pPr lvl="0"/>
            <a:r>
              <a:rPr lang="pl-PL" sz="2800" dirty="0" smtClean="0">
                <a:solidFill>
                  <a:srgbClr val="FF0000"/>
                </a:solidFill>
                <a:latin typeface="Bookman Old Style" pitchFamily="18" charset="0"/>
              </a:rPr>
              <a:t>język obcy nowożytny na poziomie podstawowym, </a:t>
            </a:r>
            <a:r>
              <a:rPr lang="pl-PL" sz="2800" dirty="0" smtClean="0">
                <a:solidFill>
                  <a:srgbClr val="002060"/>
                </a:solidFill>
                <a:latin typeface="Bookman Old Style" pitchFamily="18" charset="0"/>
              </a:rPr>
              <a:t>przelicza się na punkty według zasady: wynik procentowy z ww. zakresów mnożony przez</a:t>
            </a:r>
            <a:r>
              <a:rPr lang="pl-PL" sz="2800" dirty="0" smtClean="0">
                <a:latin typeface="Bookman Old Style" pitchFamily="18" charset="0"/>
              </a:rPr>
              <a:t> </a:t>
            </a:r>
            <a:r>
              <a:rPr lang="pl-PL" sz="2800" b="1" dirty="0" smtClean="0">
                <a:solidFill>
                  <a:srgbClr val="FF0000"/>
                </a:solidFill>
                <a:latin typeface="Bookman Old Style" pitchFamily="18" charset="0"/>
              </a:rPr>
              <a:t>0,2 pkt.</a:t>
            </a:r>
            <a:endParaRPr lang="pl-PL" sz="18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endParaRPr lang="pl-PL" dirty="0"/>
          </a:p>
        </p:txBody>
      </p:sp>
      <p:pic>
        <p:nvPicPr>
          <p:cNvPr id="6" name="Obraz 5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b="1" dirty="0" smtClean="0">
                <a:solidFill>
                  <a:srgbClr val="FF0000"/>
                </a:solidFill>
              </a:rPr>
              <a:t>§ 2.  Postępowanie kwalifikacyjne</a:t>
            </a:r>
            <a:r>
              <a:rPr lang="pl-PL" sz="3200" dirty="0" smtClean="0">
                <a:solidFill>
                  <a:srgbClr val="FF0000"/>
                </a:solidFill>
              </a:rPr>
              <a:t/>
            </a:r>
            <a:br>
              <a:rPr lang="pl-PL" sz="3200" dirty="0" smtClean="0">
                <a:solidFill>
                  <a:srgbClr val="FF0000"/>
                </a:solidFill>
              </a:rPr>
            </a:br>
            <a:endParaRPr lang="pl-PL" sz="3200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pl-PL" sz="2800" dirty="0" smtClean="0">
                <a:solidFill>
                  <a:srgbClr val="002060"/>
                </a:solidFill>
                <a:latin typeface="Bookman Old Style" pitchFamily="18" charset="0"/>
              </a:rPr>
              <a:t>pochodzących z przeliczenia ocen uzyskanych na świadectwie ukończenia gimnazjum z czterech przedmiotów </a:t>
            </a:r>
            <a:r>
              <a:rPr lang="pl-PL" sz="2800" dirty="0" smtClean="0">
                <a:latin typeface="Bookman Old Style" pitchFamily="18" charset="0"/>
              </a:rPr>
              <a:t>(</a:t>
            </a:r>
            <a:r>
              <a:rPr lang="pl-PL" sz="2800" b="1" dirty="0" smtClean="0">
                <a:solidFill>
                  <a:srgbClr val="FF0000"/>
                </a:solidFill>
                <a:latin typeface="Bookman Old Style" pitchFamily="18" charset="0"/>
              </a:rPr>
              <a:t>ma</a:t>
            </a:r>
            <a:r>
              <a:rPr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x</a:t>
            </a:r>
            <a:r>
              <a:rPr lang="en-US" sz="2800" dirty="0" smtClean="0">
                <a:solidFill>
                  <a:srgbClr val="FF0000"/>
                </a:solidFill>
                <a:latin typeface="Bookman Old Style" pitchFamily="18" charset="0"/>
              </a:rPr>
              <a:t>. </a:t>
            </a:r>
            <a:r>
              <a:rPr lang="pl-PL" sz="2800" b="1" dirty="0" smtClean="0">
                <a:solidFill>
                  <a:srgbClr val="FF0000"/>
                </a:solidFill>
                <a:latin typeface="Bookman Old Style" pitchFamily="18" charset="0"/>
              </a:rPr>
              <a:t>72 punkty</a:t>
            </a:r>
            <a:r>
              <a:rPr lang="pl-PL" sz="2800" b="1" dirty="0" smtClean="0">
                <a:latin typeface="Bookman Old Style" pitchFamily="18" charset="0"/>
              </a:rPr>
              <a:t>)</a:t>
            </a:r>
            <a:r>
              <a:rPr lang="pl-PL" sz="2800" dirty="0" smtClean="0">
                <a:latin typeface="Bookman Old Style" pitchFamily="18" charset="0"/>
              </a:rPr>
              <a:t>. </a:t>
            </a:r>
            <a:endParaRPr lang="en-US" sz="2800" dirty="0" smtClean="0">
              <a:latin typeface="Bookman Old Style" pitchFamily="18" charset="0"/>
            </a:endParaRPr>
          </a:p>
          <a:p>
            <a:pPr lvl="0">
              <a:buNone/>
            </a:pPr>
            <a:r>
              <a:rPr lang="en-US" sz="2800" dirty="0" smtClean="0">
                <a:latin typeface="Bookman Old Style" pitchFamily="18" charset="0"/>
              </a:rPr>
              <a:t>    </a:t>
            </a:r>
            <a:r>
              <a:rPr lang="pl-PL" sz="2800" dirty="0" smtClean="0">
                <a:solidFill>
                  <a:srgbClr val="002060"/>
                </a:solidFill>
                <a:latin typeface="Bookman Old Style" pitchFamily="18" charset="0"/>
              </a:rPr>
              <a:t>Pod uwagę brane są przedmioty:</a:t>
            </a:r>
            <a:endParaRPr lang="pl-PL" sz="18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lvl="1"/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język polski; </a:t>
            </a:r>
            <a:endParaRPr lang="pl-PL" sz="1600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lvl="1"/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matematyka;</a:t>
            </a:r>
            <a:endParaRPr lang="pl-PL" sz="1600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lvl="1"/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język angielski;</a:t>
            </a:r>
            <a:endParaRPr lang="pl-PL" sz="1600" strike="sngStrike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lvl="1"/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jeden spośród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:</a:t>
            </a:r>
            <a:r>
              <a:rPr lang="pl-PL" b="1" dirty="0" smtClean="0">
                <a:solidFill>
                  <a:srgbClr val="002060"/>
                </a:solidFill>
                <a:latin typeface="Bookman Old Style" pitchFamily="18" charset="0"/>
              </a:rPr>
              <a:t> biologia,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pl-PL" b="1" dirty="0" smtClean="0">
                <a:solidFill>
                  <a:srgbClr val="002060"/>
                </a:solidFill>
                <a:latin typeface="Bookman Old Style" pitchFamily="18" charset="0"/>
              </a:rPr>
              <a:t>chemia, fizyka, historia,</a:t>
            </a:r>
          </a:p>
          <a:p>
            <a:pPr lvl="1">
              <a:buNone/>
            </a:pPr>
            <a:r>
              <a:rPr lang="pl-PL" b="1" dirty="0" smtClean="0">
                <a:solidFill>
                  <a:srgbClr val="002060"/>
                </a:solidFill>
                <a:latin typeface="Bookman Old Style" pitchFamily="18" charset="0"/>
              </a:rPr>
              <a:t> j. niemiecki , geografia, informatyka, </a:t>
            </a:r>
            <a:r>
              <a:rPr lang="pl-PL" b="1" dirty="0" err="1" smtClean="0">
                <a:solidFill>
                  <a:srgbClr val="002060"/>
                </a:solidFill>
                <a:latin typeface="Bookman Old Style" pitchFamily="18" charset="0"/>
              </a:rPr>
              <a:t>wos</a:t>
            </a:r>
            <a:r>
              <a:rPr lang="pl-PL" b="1" dirty="0" smtClean="0">
                <a:solidFill>
                  <a:srgbClr val="002060"/>
                </a:solidFill>
                <a:latin typeface="Bookman Old Style" pitchFamily="18" charset="0"/>
              </a:rPr>
              <a:t> –</a:t>
            </a:r>
          </a:p>
          <a:p>
            <a:pPr lvl="1">
              <a:buNone/>
            </a:pPr>
            <a:r>
              <a:rPr lang="pl-PL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w zależności od wyboru klasy.</a:t>
            </a:r>
            <a:endParaRPr lang="pl-PL" sz="16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endParaRPr lang="pl-PL" dirty="0"/>
          </a:p>
        </p:txBody>
      </p:sp>
      <p:pic>
        <p:nvPicPr>
          <p:cNvPr id="5" name="Obraz 4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003232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LO 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Symbol zastępczy zawartości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36332562"/>
              </p:ext>
            </p:extLst>
          </p:nvPr>
        </p:nvGraphicFramePr>
        <p:xfrm>
          <a:off x="457200" y="1935163"/>
          <a:ext cx="8229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Klasa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Czwarty</a:t>
                      </a:r>
                      <a:r>
                        <a:rPr lang="pl-PL" baseline="0" dirty="0" smtClean="0"/>
                        <a:t> przedmiot rekrutacyjny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politechniczna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fizyka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informatyczna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informatyka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ekonomiczna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geografia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chemiczna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chemia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1" dirty="0" err="1" smtClean="0">
                          <a:solidFill>
                            <a:srgbClr val="FF0000"/>
                          </a:solidFill>
                        </a:rPr>
                        <a:t>pedagogiczno</a:t>
                      </a:r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 - psychologiczna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biologia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1" dirty="0" err="1" smtClean="0">
                          <a:solidFill>
                            <a:srgbClr val="FF0000"/>
                          </a:solidFill>
                        </a:rPr>
                        <a:t>prawno</a:t>
                      </a:r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 -społeczna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="1" dirty="0" err="1" smtClean="0">
                          <a:solidFill>
                            <a:srgbClr val="FF0000"/>
                          </a:solidFill>
                        </a:rPr>
                        <a:t>wos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8136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lingwistyczna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j. niemiecki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medyczna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biologia</a:t>
                      </a:r>
                      <a:endParaRPr lang="pl-P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pic>
        <p:nvPicPr>
          <p:cNvPr id="4" name="Obraz 3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>
                <a:solidFill>
                  <a:srgbClr val="FF0000"/>
                </a:solidFill>
              </a:rPr>
              <a:t>Przedmioty rekrutacyjne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Czwarty przedmiot,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uwzględniony w rekrutacji do szkół ponadgimnazjalnych, w roku 2017 będzie zależał od decyzji poszczególnych </a:t>
            </a:r>
            <a:r>
              <a:rPr lang="pl-PL" dirty="0" smtClean="0">
                <a:latin typeface="Bookman Old Style" pitchFamily="18" charset="0"/>
              </a:rPr>
              <a:t>szkół.</a:t>
            </a:r>
          </a:p>
          <a:p>
            <a:endParaRPr lang="pl-PL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W technikach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będzie to przedmiot najściślej związany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z kształceniem zawodowym. </a:t>
            </a:r>
          </a:p>
          <a:p>
            <a:pPr>
              <a:buNone/>
            </a:pPr>
            <a:endParaRPr lang="pl-PL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W liceach ogólnokształcących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będzie to przedmiot nadający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profil klasie. </a:t>
            </a:r>
          </a:p>
          <a:p>
            <a:endParaRPr lang="pl-PL" dirty="0"/>
          </a:p>
        </p:txBody>
      </p:sp>
      <p:pic>
        <p:nvPicPr>
          <p:cNvPr id="4" name="Obraz 3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3600" b="1" dirty="0" smtClean="0">
                <a:solidFill>
                  <a:srgbClr val="FF0000"/>
                </a:solidFill>
              </a:rPr>
              <a:t>§ 2.  Postępowanie kwalifikacyjne</a:t>
            </a:r>
            <a:r>
              <a:rPr lang="pl-PL" sz="5400" dirty="0" smtClean="0">
                <a:solidFill>
                  <a:srgbClr val="FF0000"/>
                </a:solidFill>
              </a:rPr>
              <a:t/>
            </a:r>
            <a:br>
              <a:rPr lang="pl-PL" sz="5400" dirty="0" smtClean="0">
                <a:solidFill>
                  <a:srgbClr val="FF0000"/>
                </a:solidFill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3200" b="1" dirty="0" smtClean="0">
                <a:latin typeface="Bookman Old Style" pitchFamily="18" charset="0"/>
              </a:rPr>
              <a:t>celujący</a:t>
            </a:r>
            <a:r>
              <a:rPr lang="pl-PL" sz="3200" dirty="0" smtClean="0">
                <a:latin typeface="Bookman Old Style" pitchFamily="18" charset="0"/>
              </a:rPr>
              <a:t> – </a:t>
            </a:r>
            <a:r>
              <a:rPr lang="pl-PL" sz="3200" b="1" dirty="0" smtClean="0">
                <a:latin typeface="Bookman Old Style" pitchFamily="18" charset="0"/>
              </a:rPr>
              <a:t>18</a:t>
            </a:r>
            <a:r>
              <a:rPr lang="pl-PL" sz="3200" dirty="0" smtClean="0">
                <a:latin typeface="Bookman Old Style" pitchFamily="18" charset="0"/>
              </a:rPr>
              <a:t> punktów</a:t>
            </a:r>
          </a:p>
          <a:p>
            <a:r>
              <a:rPr lang="pl-PL" sz="3200" b="1" dirty="0" smtClean="0">
                <a:latin typeface="Bookman Old Style" pitchFamily="18" charset="0"/>
              </a:rPr>
              <a:t>bardzo dobry</a:t>
            </a:r>
            <a:r>
              <a:rPr lang="pl-PL" sz="3200" dirty="0" smtClean="0">
                <a:latin typeface="Bookman Old Style" pitchFamily="18" charset="0"/>
              </a:rPr>
              <a:t> – </a:t>
            </a:r>
            <a:r>
              <a:rPr lang="pl-PL" sz="3200" b="1" dirty="0" smtClean="0">
                <a:latin typeface="Bookman Old Style" pitchFamily="18" charset="0"/>
              </a:rPr>
              <a:t>17</a:t>
            </a:r>
            <a:r>
              <a:rPr lang="pl-PL" sz="3200" dirty="0" smtClean="0">
                <a:latin typeface="Bookman Old Style" pitchFamily="18" charset="0"/>
              </a:rPr>
              <a:t> punktów,</a:t>
            </a:r>
          </a:p>
          <a:p>
            <a:r>
              <a:rPr lang="pl-PL" sz="3200" b="1" dirty="0" smtClean="0">
                <a:latin typeface="Bookman Old Style" pitchFamily="18" charset="0"/>
              </a:rPr>
              <a:t>dobry</a:t>
            </a:r>
            <a:r>
              <a:rPr lang="pl-PL" sz="3200" dirty="0" smtClean="0">
                <a:latin typeface="Bookman Old Style" pitchFamily="18" charset="0"/>
              </a:rPr>
              <a:t> – </a:t>
            </a:r>
            <a:r>
              <a:rPr lang="pl-PL" sz="3200" b="1" dirty="0" smtClean="0">
                <a:latin typeface="Bookman Old Style" pitchFamily="18" charset="0"/>
              </a:rPr>
              <a:t>14</a:t>
            </a:r>
            <a:r>
              <a:rPr lang="pl-PL" sz="3200" dirty="0" smtClean="0">
                <a:latin typeface="Bookman Old Style" pitchFamily="18" charset="0"/>
              </a:rPr>
              <a:t> punktów,</a:t>
            </a:r>
          </a:p>
          <a:p>
            <a:r>
              <a:rPr lang="pl-PL" sz="3200" b="1" dirty="0" smtClean="0">
                <a:latin typeface="Bookman Old Style" pitchFamily="18" charset="0"/>
              </a:rPr>
              <a:t>dostateczny</a:t>
            </a:r>
            <a:r>
              <a:rPr lang="pl-PL" sz="3200" dirty="0" smtClean="0">
                <a:latin typeface="Bookman Old Style" pitchFamily="18" charset="0"/>
              </a:rPr>
              <a:t> – </a:t>
            </a:r>
            <a:r>
              <a:rPr lang="pl-PL" sz="3200" b="1" dirty="0" smtClean="0">
                <a:latin typeface="Bookman Old Style" pitchFamily="18" charset="0"/>
              </a:rPr>
              <a:t>8</a:t>
            </a:r>
            <a:r>
              <a:rPr lang="pl-PL" sz="3200" dirty="0" smtClean="0">
                <a:latin typeface="Bookman Old Style" pitchFamily="18" charset="0"/>
              </a:rPr>
              <a:t> punktów</a:t>
            </a:r>
          </a:p>
          <a:p>
            <a:r>
              <a:rPr lang="pl-PL" sz="3200" b="1" dirty="0" smtClean="0">
                <a:latin typeface="Bookman Old Style" pitchFamily="18" charset="0"/>
              </a:rPr>
              <a:t>dopuszczający</a:t>
            </a:r>
            <a:r>
              <a:rPr lang="pl-PL" sz="3200" dirty="0" smtClean="0">
                <a:latin typeface="Bookman Old Style" pitchFamily="18" charset="0"/>
              </a:rPr>
              <a:t> - </a:t>
            </a:r>
            <a:r>
              <a:rPr lang="pl-PL" sz="3200" b="1" dirty="0" smtClean="0">
                <a:latin typeface="Bookman Old Style" pitchFamily="18" charset="0"/>
              </a:rPr>
              <a:t>2</a:t>
            </a:r>
            <a:r>
              <a:rPr lang="pl-PL" sz="3200" dirty="0" smtClean="0">
                <a:latin typeface="Bookman Old Style" pitchFamily="18" charset="0"/>
              </a:rPr>
              <a:t> punkty</a:t>
            </a:r>
          </a:p>
          <a:p>
            <a:endParaRPr lang="pl-PL" dirty="0"/>
          </a:p>
        </p:txBody>
      </p:sp>
      <p:pic>
        <p:nvPicPr>
          <p:cNvPr id="6" name="Obraz 5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dirty="0" smtClean="0">
                <a:solidFill>
                  <a:srgbClr val="FF0000"/>
                </a:solidFill>
              </a:rPr>
              <a:t>§ 2.  Postępowanie kwalifikacyjne</a:t>
            </a:r>
            <a:r>
              <a:rPr lang="pl-PL" sz="5400" dirty="0" smtClean="0">
                <a:solidFill>
                  <a:srgbClr val="FF0000"/>
                </a:solidFill>
              </a:rPr>
              <a:t/>
            </a:r>
            <a:br>
              <a:rPr lang="pl-PL" sz="5400" dirty="0" smtClean="0">
                <a:solidFill>
                  <a:srgbClr val="FF0000"/>
                </a:solidFill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>
              <a:buNone/>
            </a:pPr>
            <a:r>
              <a:rPr lang="pl-PL" dirty="0" smtClean="0">
                <a:latin typeface="Bookman Old Style" pitchFamily="18" charset="0"/>
              </a:rPr>
              <a:t>uzyskanych za inne osiągnięcia</a:t>
            </a:r>
            <a:r>
              <a:rPr lang="pl-PL" b="1" dirty="0" smtClean="0">
                <a:latin typeface="Bookman Old Style" pitchFamily="18" charset="0"/>
              </a:rPr>
              <a:t>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wymienione w świadectwie </a:t>
            </a:r>
            <a:r>
              <a:rPr lang="pl-PL" dirty="0" smtClean="0">
                <a:latin typeface="Bookman Old Style" pitchFamily="18" charset="0"/>
              </a:rPr>
              <a:t>ukończenia gimnazjum</a:t>
            </a:r>
            <a:r>
              <a:rPr lang="pl-PL" b="1" dirty="0" smtClean="0">
                <a:latin typeface="Bookman Old Style" pitchFamily="18" charset="0"/>
              </a:rPr>
              <a:t> </a:t>
            </a:r>
            <a:r>
              <a:rPr lang="pl-PL" dirty="0" smtClean="0">
                <a:latin typeface="Bookman Old Style" pitchFamily="18" charset="0"/>
              </a:rPr>
              <a:t>(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maksymalnie </a:t>
            </a:r>
            <a:r>
              <a:rPr lang="pl-PL" sz="4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28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 punkty</a:t>
            </a:r>
            <a:r>
              <a:rPr lang="pl-PL" dirty="0" smtClean="0">
                <a:latin typeface="Bookman Old Style" pitchFamily="18" charset="0"/>
              </a:rPr>
              <a:t>):</a:t>
            </a:r>
          </a:p>
          <a:p>
            <a:pPr lvl="0">
              <a:buNone/>
            </a:pPr>
            <a:endParaRPr lang="pl-PL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pl-PL" dirty="0" smtClean="0">
                <a:latin typeface="Bookman Old Style" pitchFamily="18" charset="0"/>
              </a:rPr>
              <a:t>a) za ukończenie gimnazjum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z wyróżnieniem </a:t>
            </a:r>
            <a:r>
              <a:rPr lang="pl-PL" b="1" dirty="0" smtClean="0">
                <a:latin typeface="Bookman Old Style" pitchFamily="18" charset="0"/>
              </a:rPr>
              <a:t>– </a:t>
            </a:r>
            <a:r>
              <a:rPr lang="pl-PL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7 </a:t>
            </a:r>
            <a:r>
              <a:rPr lang="pl-PL" b="1" dirty="0" smtClean="0">
                <a:latin typeface="Bookman Old Style" pitchFamily="18" charset="0"/>
              </a:rPr>
              <a:t> punktów</a:t>
            </a:r>
          </a:p>
          <a:p>
            <a:pPr>
              <a:buNone/>
            </a:pPr>
            <a:endParaRPr lang="pl-PL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pl-PL" dirty="0" smtClean="0">
                <a:latin typeface="Bookman Old Style" pitchFamily="18" charset="0"/>
              </a:rPr>
              <a:t>b) za uzyskanie tytułu w konkursach przedmiotowych organizowanych przez kuratora (kuratorów) oświaty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o zasięgu </a:t>
            </a:r>
            <a:r>
              <a:rPr lang="pl-PL" b="1" dirty="0" err="1" smtClean="0">
                <a:solidFill>
                  <a:srgbClr val="FF0000"/>
                </a:solidFill>
                <a:latin typeface="Bookman Old Style" pitchFamily="18" charset="0"/>
              </a:rPr>
              <a:t>ponadwojewódzkim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pl-PL" dirty="0" smtClean="0">
                <a:latin typeface="Bookman Old Style" pitchFamily="18" charset="0"/>
              </a:rPr>
              <a:t>, w tym: </a:t>
            </a:r>
          </a:p>
          <a:p>
            <a:pPr lvl="0">
              <a:buNone/>
            </a:pP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</a:rPr>
              <a:t>     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finalist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y </a:t>
            </a:r>
            <a:r>
              <a:rPr lang="pl-PL" dirty="0" smtClean="0">
                <a:latin typeface="Bookman Old Style" pitchFamily="18" charset="0"/>
              </a:rPr>
              <a:t>konkursu przedmiotowego  -</a:t>
            </a:r>
            <a:r>
              <a:rPr lang="pl-PL" b="1" dirty="0" smtClean="0">
                <a:latin typeface="Bookman Old Style" pitchFamily="18" charset="0"/>
              </a:rPr>
              <a:t> </a:t>
            </a:r>
            <a:r>
              <a:rPr lang="pl-PL" sz="2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10</a:t>
            </a:r>
            <a:r>
              <a:rPr lang="pl-PL" b="1" dirty="0" smtClean="0">
                <a:latin typeface="Bookman Old Style" pitchFamily="18" charset="0"/>
              </a:rPr>
              <a:t> punktów</a:t>
            </a:r>
          </a:p>
          <a:p>
            <a:pPr lvl="0">
              <a:buNone/>
            </a:pP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      laureata </a:t>
            </a:r>
            <a:r>
              <a:rPr lang="pl-PL" dirty="0" smtClean="0">
                <a:latin typeface="Bookman Old Style" pitchFamily="18" charset="0"/>
              </a:rPr>
              <a:t>konkursu tematycznego </a:t>
            </a:r>
            <a:r>
              <a:rPr lang="pl-PL" b="1" dirty="0" smtClean="0">
                <a:latin typeface="Bookman Old Style" pitchFamily="18" charset="0"/>
              </a:rPr>
              <a:t>- </a:t>
            </a:r>
            <a:r>
              <a:rPr lang="pl-PL" sz="2900" b="1" dirty="0" smtClean="0">
                <a:solidFill>
                  <a:srgbClr val="FF0000"/>
                </a:solidFill>
                <a:latin typeface="Bookman Old Style" pitchFamily="18" charset="0"/>
              </a:rPr>
              <a:t>7</a:t>
            </a:r>
            <a:r>
              <a:rPr lang="pl-PL" b="1" dirty="0" smtClean="0">
                <a:latin typeface="Bookman Old Style" pitchFamily="18" charset="0"/>
              </a:rPr>
              <a:t> punktów</a:t>
            </a:r>
          </a:p>
          <a:p>
            <a:pPr lvl="0">
              <a:buNone/>
            </a:pP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      finalisty </a:t>
            </a:r>
            <a:r>
              <a:rPr lang="pl-PL" dirty="0" smtClean="0">
                <a:latin typeface="Bookman Old Style" pitchFamily="18" charset="0"/>
              </a:rPr>
              <a:t>konkursu tematycznego </a:t>
            </a:r>
            <a:r>
              <a:rPr lang="pl-PL" b="1" dirty="0" smtClean="0">
                <a:latin typeface="Bookman Old Style" pitchFamily="18" charset="0"/>
              </a:rPr>
              <a:t>-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5  </a:t>
            </a:r>
            <a:r>
              <a:rPr lang="pl-PL" b="1" dirty="0" smtClean="0">
                <a:latin typeface="Bookman Old Style" pitchFamily="18" charset="0"/>
              </a:rPr>
              <a:t>punktów </a:t>
            </a:r>
          </a:p>
          <a:p>
            <a:pPr lvl="0">
              <a:buNone/>
            </a:pPr>
            <a:endParaRPr lang="en-US" b="1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pl-PL" dirty="0" smtClean="0">
                <a:latin typeface="Bookman Old Style" pitchFamily="18" charset="0"/>
              </a:rPr>
              <a:t>c) za  uzyskanie tytułu w konkursach przedmiotowych organizowanych przez kuratora (kuratorów) oświaty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o zasięgu  wojewódzkim </a:t>
            </a:r>
            <a:r>
              <a:rPr lang="pl-PL" dirty="0" smtClean="0">
                <a:latin typeface="Bookman Old Style" pitchFamily="18" charset="0"/>
              </a:rPr>
              <a:t>, w tym: </a:t>
            </a:r>
          </a:p>
          <a:p>
            <a:pPr lvl="0">
              <a:buNone/>
            </a:pPr>
            <a:r>
              <a:rPr lang="en-US" b="1" dirty="0" smtClean="0">
                <a:solidFill>
                  <a:srgbClr val="FF0000"/>
                </a:solidFill>
                <a:latin typeface="Bookman Old Style" pitchFamily="18" charset="0"/>
              </a:rPr>
              <a:t>     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dwóch lub więcej tytułów finalisty </a:t>
            </a:r>
            <a:r>
              <a:rPr lang="pl-PL" dirty="0" smtClean="0">
                <a:latin typeface="Bookman Old Style" pitchFamily="18" charset="0"/>
              </a:rPr>
              <a:t>konkursu przedmiotowego -</a:t>
            </a:r>
            <a:r>
              <a:rPr lang="pl-PL" b="1" dirty="0" smtClean="0">
                <a:latin typeface="Bookman Old Style" pitchFamily="18" charset="0"/>
              </a:rPr>
              <a:t> </a:t>
            </a:r>
            <a:r>
              <a:rPr lang="pl-PL" sz="2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10</a:t>
            </a:r>
            <a:r>
              <a:rPr lang="pl-PL" b="1" dirty="0" smtClean="0">
                <a:latin typeface="Bookman Old Style" pitchFamily="18" charset="0"/>
              </a:rPr>
              <a:t> punktów</a:t>
            </a:r>
          </a:p>
          <a:p>
            <a:pPr lvl="0">
              <a:buNone/>
            </a:pP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      dwóch lub więcej tytułów  laureata </a:t>
            </a:r>
            <a:r>
              <a:rPr lang="pl-PL" dirty="0" smtClean="0">
                <a:latin typeface="Bookman Old Style" pitchFamily="18" charset="0"/>
              </a:rPr>
              <a:t>konkursu tematycznego -</a:t>
            </a:r>
            <a:r>
              <a:rPr lang="pl-PL" b="1" dirty="0" smtClean="0">
                <a:latin typeface="Bookman Old Style" pitchFamily="18" charset="0"/>
              </a:rPr>
              <a:t> </a:t>
            </a:r>
            <a:r>
              <a:rPr lang="pl-PL" sz="2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7</a:t>
            </a:r>
            <a:r>
              <a:rPr lang="pl-PL" b="1" dirty="0" smtClean="0">
                <a:latin typeface="Bookman Old Style" pitchFamily="18" charset="0"/>
              </a:rPr>
              <a:t> punktów</a:t>
            </a:r>
          </a:p>
          <a:p>
            <a:pPr lvl="0">
              <a:buNone/>
            </a:pP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      dwóch lub więcej tytułów  finalisty  </a:t>
            </a:r>
            <a:r>
              <a:rPr lang="pl-PL" dirty="0" smtClean="0">
                <a:latin typeface="Bookman Old Style" pitchFamily="18" charset="0"/>
              </a:rPr>
              <a:t>konkursu tematycznego -</a:t>
            </a:r>
            <a:r>
              <a:rPr lang="pl-PL" b="1" dirty="0" smtClean="0">
                <a:latin typeface="Bookman Old Style" pitchFamily="18" charset="0"/>
              </a:rPr>
              <a:t> </a:t>
            </a:r>
            <a:r>
              <a:rPr lang="pl-PL" sz="2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5</a:t>
            </a:r>
            <a:r>
              <a:rPr lang="pl-PL" b="1" dirty="0" smtClean="0">
                <a:latin typeface="Bookman Old Style" pitchFamily="18" charset="0"/>
              </a:rPr>
              <a:t> punktów</a:t>
            </a:r>
            <a:endParaRPr lang="pl-PL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lvl="0">
              <a:buNone/>
            </a:pP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      finalisty  </a:t>
            </a:r>
            <a:r>
              <a:rPr lang="pl-PL" dirty="0" smtClean="0">
                <a:latin typeface="Bookman Old Style" pitchFamily="18" charset="0"/>
              </a:rPr>
              <a:t>konkursu przedmiotowego </a:t>
            </a:r>
            <a:r>
              <a:rPr lang="pl-PL" b="1" dirty="0" smtClean="0">
                <a:latin typeface="Bookman Old Style" pitchFamily="18" charset="0"/>
              </a:rPr>
              <a:t>- </a:t>
            </a:r>
            <a:r>
              <a:rPr lang="pl-PL" sz="2900" b="1" dirty="0" smtClean="0">
                <a:solidFill>
                  <a:srgbClr val="FF0000"/>
                </a:solidFill>
                <a:latin typeface="Bookman Old Style" pitchFamily="18" charset="0"/>
              </a:rPr>
              <a:t>7</a:t>
            </a:r>
            <a:r>
              <a:rPr lang="pl-PL" dirty="0" smtClean="0">
                <a:latin typeface="Bookman Old Style" pitchFamily="18" charset="0"/>
              </a:rPr>
              <a:t> </a:t>
            </a:r>
            <a:r>
              <a:rPr lang="pl-PL" b="1" dirty="0" smtClean="0">
                <a:latin typeface="Bookman Old Style" pitchFamily="18" charset="0"/>
              </a:rPr>
              <a:t>punktów</a:t>
            </a:r>
          </a:p>
          <a:p>
            <a:pPr lvl="0">
              <a:buNone/>
            </a:pP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      finalista </a:t>
            </a:r>
            <a:r>
              <a:rPr lang="pl-PL" dirty="0" smtClean="0">
                <a:latin typeface="Bookman Old Style" pitchFamily="18" charset="0"/>
              </a:rPr>
              <a:t>konkursu tematycznego </a:t>
            </a:r>
            <a:r>
              <a:rPr lang="pl-PL" b="1" dirty="0" smtClean="0">
                <a:latin typeface="Bookman Old Style" pitchFamily="18" charset="0"/>
              </a:rPr>
              <a:t>-</a:t>
            </a:r>
            <a:r>
              <a:rPr lang="pl-PL" sz="2900" b="1" dirty="0" smtClean="0">
                <a:solidFill>
                  <a:srgbClr val="FF0000"/>
                </a:solidFill>
                <a:latin typeface="Bookman Old Style" pitchFamily="18" charset="0"/>
              </a:rPr>
              <a:t>3</a:t>
            </a:r>
            <a:r>
              <a:rPr lang="pl-PL" b="1" dirty="0" smtClean="0">
                <a:latin typeface="Bookman Old Style" pitchFamily="18" charset="0"/>
              </a:rPr>
              <a:t> punkty </a:t>
            </a:r>
            <a:endParaRPr lang="en-US" b="1" dirty="0" smtClean="0">
              <a:latin typeface="Bookman Old Style" pitchFamily="18" charset="0"/>
            </a:endParaRPr>
          </a:p>
          <a:p>
            <a:pPr lvl="0">
              <a:buNone/>
            </a:pPr>
            <a:r>
              <a:rPr lang="en-US" b="1" dirty="0" smtClean="0"/>
              <a:t>      </a:t>
            </a:r>
            <a:endParaRPr lang="pl-PL" b="1" dirty="0" smtClean="0"/>
          </a:p>
          <a:p>
            <a:pPr lvl="0">
              <a:buNone/>
            </a:pPr>
            <a:endParaRPr lang="pl-PL" b="1" dirty="0" smtClean="0"/>
          </a:p>
          <a:p>
            <a:pPr lvl="0">
              <a:buNone/>
            </a:pPr>
            <a:endParaRPr lang="pl-PL" dirty="0"/>
          </a:p>
        </p:txBody>
      </p:sp>
      <p:pic>
        <p:nvPicPr>
          <p:cNvPr id="6" name="Obraz 5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dirty="0" smtClean="0">
                <a:solidFill>
                  <a:srgbClr val="FF0000"/>
                </a:solidFill>
              </a:rPr>
              <a:t>§ 2.  Postępowanie kwalifikacyjne</a:t>
            </a:r>
            <a:r>
              <a:rPr lang="pl-PL" sz="5400" dirty="0" smtClean="0">
                <a:solidFill>
                  <a:srgbClr val="FF0000"/>
                </a:solidFill>
              </a:rPr>
              <a:t/>
            </a:r>
            <a:br>
              <a:rPr lang="pl-PL" sz="5400" dirty="0" smtClean="0">
                <a:solidFill>
                  <a:srgbClr val="FF0000"/>
                </a:solidFill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>
              <a:buNone/>
            </a:pPr>
            <a:r>
              <a:rPr lang="en-US" dirty="0" smtClean="0">
                <a:latin typeface="Bookman Old Style" pitchFamily="18" charset="0"/>
              </a:rPr>
              <a:t>c)</a:t>
            </a:r>
            <a:r>
              <a:rPr lang="pl-PL" dirty="0" smtClean="0">
                <a:latin typeface="Bookman Old Style" pitchFamily="18" charset="0"/>
              </a:rPr>
              <a:t>za uzyskania I - III miejsca  w zawodach wiedzy, artystycznych, sportowych przy czym na szczeblu:</a:t>
            </a:r>
          </a:p>
          <a:p>
            <a:pPr lvl="0">
              <a:buNone/>
            </a:pP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międzynarodowym </a:t>
            </a:r>
            <a:r>
              <a:rPr lang="pl-PL" dirty="0" smtClean="0">
                <a:latin typeface="Bookman Old Style" pitchFamily="18" charset="0"/>
              </a:rPr>
              <a:t>–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4</a:t>
            </a:r>
            <a:r>
              <a:rPr lang="pl-PL" dirty="0" smtClean="0">
                <a:latin typeface="Bookman Old Style" pitchFamily="18" charset="0"/>
              </a:rPr>
              <a:t> </a:t>
            </a:r>
            <a:r>
              <a:rPr lang="pl-PL" b="1" dirty="0" smtClean="0">
                <a:latin typeface="Bookman Old Style" pitchFamily="18" charset="0"/>
              </a:rPr>
              <a:t>punkty</a:t>
            </a:r>
            <a:r>
              <a:rPr lang="pl-PL" sz="1700" b="1" dirty="0" smtClean="0">
                <a:latin typeface="Bookman Old Style" pitchFamily="18" charset="0"/>
              </a:rPr>
              <a:t>,</a:t>
            </a:r>
          </a:p>
          <a:p>
            <a:pPr>
              <a:buNone/>
            </a:pP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krajowym </a:t>
            </a:r>
            <a:r>
              <a:rPr lang="pl-PL" dirty="0" smtClean="0">
                <a:latin typeface="Bookman Old Style" pitchFamily="18" charset="0"/>
              </a:rPr>
              <a:t>–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3</a:t>
            </a:r>
            <a:r>
              <a:rPr lang="pl-PL" dirty="0" smtClean="0">
                <a:latin typeface="Bookman Old Style" pitchFamily="18" charset="0"/>
              </a:rPr>
              <a:t> </a:t>
            </a:r>
            <a:r>
              <a:rPr lang="pl-PL" b="1" dirty="0" smtClean="0">
                <a:latin typeface="Bookman Old Style" pitchFamily="18" charset="0"/>
              </a:rPr>
              <a:t>punkty</a:t>
            </a:r>
            <a:r>
              <a:rPr lang="pl-PL" sz="1700" b="1" dirty="0" smtClean="0">
                <a:latin typeface="Bookman Old Style" pitchFamily="18" charset="0"/>
              </a:rPr>
              <a:t>, </a:t>
            </a:r>
            <a:endParaRPr lang="pl-PL" b="1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wojewódzkim </a:t>
            </a:r>
            <a:r>
              <a:rPr lang="pl-PL" dirty="0" smtClean="0">
                <a:latin typeface="Bookman Old Style" pitchFamily="18" charset="0"/>
              </a:rPr>
              <a:t>–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2</a:t>
            </a:r>
            <a:r>
              <a:rPr lang="pl-PL" dirty="0" smtClean="0">
                <a:latin typeface="Bookman Old Style" pitchFamily="18" charset="0"/>
              </a:rPr>
              <a:t> </a:t>
            </a:r>
            <a:r>
              <a:rPr lang="pl-PL" b="1" dirty="0" smtClean="0">
                <a:latin typeface="Bookman Old Style" pitchFamily="18" charset="0"/>
              </a:rPr>
              <a:t>punkty</a:t>
            </a:r>
            <a:r>
              <a:rPr lang="pl-PL" sz="1700" b="1" dirty="0" smtClean="0">
                <a:latin typeface="Bookman Old Style" pitchFamily="18" charset="0"/>
              </a:rPr>
              <a:t>,</a:t>
            </a:r>
          </a:p>
          <a:p>
            <a:pPr lvl="0">
              <a:buNone/>
            </a:pP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powiatowym </a:t>
            </a:r>
            <a:r>
              <a:rPr lang="pl-PL" b="1" dirty="0" smtClean="0">
                <a:latin typeface="Bookman Old Style" pitchFamily="18" charset="0"/>
              </a:rPr>
              <a:t>–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1</a:t>
            </a:r>
            <a:r>
              <a:rPr lang="pl-PL" b="1" dirty="0" smtClean="0">
                <a:latin typeface="Bookman Old Style" pitchFamily="18" charset="0"/>
              </a:rPr>
              <a:t> punkt</a:t>
            </a:r>
            <a:r>
              <a:rPr lang="pl-PL" sz="1700" b="1" dirty="0" smtClean="0">
                <a:latin typeface="Bookman Old Style" pitchFamily="18" charset="0"/>
              </a:rPr>
              <a:t>;</a:t>
            </a:r>
            <a:endParaRPr lang="pl-PL" sz="1700" dirty="0" smtClean="0">
              <a:latin typeface="Bookman Old Style" pitchFamily="18" charset="0"/>
            </a:endParaRPr>
          </a:p>
          <a:p>
            <a:pPr lvl="0">
              <a:buNone/>
            </a:pPr>
            <a:r>
              <a:rPr lang="en-US" dirty="0" smtClean="0">
                <a:latin typeface="Bookman Old Style" pitchFamily="18" charset="0"/>
              </a:rPr>
              <a:t>e)</a:t>
            </a:r>
            <a:r>
              <a:rPr lang="pl-PL" dirty="0" smtClean="0">
                <a:latin typeface="Bookman Old Style" pitchFamily="18" charset="0"/>
              </a:rPr>
              <a:t>za osiągnięcia w zakresie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aktywności społecznej</a:t>
            </a:r>
            <a:r>
              <a:rPr lang="pl-PL" dirty="0" smtClean="0">
                <a:latin typeface="Bookman Old Style" pitchFamily="18" charset="0"/>
              </a:rPr>
              <a:t>,         w tym na rzecz środowiska szkolnego, </a:t>
            </a:r>
          </a:p>
          <a:p>
            <a:pPr lvl="0">
              <a:buNone/>
            </a:pPr>
            <a:r>
              <a:rPr lang="pl-PL" dirty="0" smtClean="0">
                <a:latin typeface="Bookman Old Style" pitchFamily="18" charset="0"/>
              </a:rPr>
              <a:t>   w szczególności w formie wolontariatu –</a:t>
            </a:r>
            <a:r>
              <a:rPr lang="pl-PL" b="1" dirty="0" smtClean="0">
                <a:latin typeface="Bookman Old Style" pitchFamily="18" charset="0"/>
              </a:rPr>
              <a:t> </a:t>
            </a:r>
            <a:r>
              <a:rPr lang="pl-PL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3</a:t>
            </a:r>
            <a:r>
              <a:rPr lang="pl-PL" b="1" dirty="0" smtClean="0">
                <a:latin typeface="Bookman Old Style" pitchFamily="18" charset="0"/>
              </a:rPr>
              <a:t> punkty</a:t>
            </a:r>
            <a:r>
              <a:rPr lang="pl-PL" dirty="0" smtClean="0">
                <a:latin typeface="Bookman Old Style" pitchFamily="18" charset="0"/>
              </a:rPr>
              <a:t>.</a:t>
            </a:r>
          </a:p>
          <a:p>
            <a:pPr>
              <a:buNone/>
            </a:pPr>
            <a:r>
              <a:rPr lang="en-US" b="1" i="1" dirty="0" smtClean="0"/>
              <a:t>                    </a:t>
            </a:r>
            <a:endParaRPr lang="pl-PL" dirty="0"/>
          </a:p>
        </p:txBody>
      </p:sp>
      <p:pic>
        <p:nvPicPr>
          <p:cNvPr id="6" name="Obraz 5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5400" b="1" dirty="0">
                <a:solidFill>
                  <a:srgbClr val="FF0000"/>
                </a:solidFill>
              </a:rPr>
              <a:t>Postępowanie kwalifikacyjne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W przypadku gdy kandydat ma więcej niż jedno szczególne osiągnięcie </a:t>
            </a:r>
            <a:r>
              <a:rPr lang="pl-PL" dirty="0">
                <a:solidFill>
                  <a:srgbClr val="FF0000"/>
                </a:solidFill>
              </a:rPr>
              <a:t>z takich samych zawodów wiedzy, artystycznych i sportowych, na tym samym szczeblu oraz z tego samego zakresu</a:t>
            </a:r>
            <a:r>
              <a:rPr lang="pl-PL" dirty="0"/>
              <a:t>, wymienione na świadectwie ukończenia gimnazjum, </a:t>
            </a:r>
            <a:r>
              <a:rPr lang="pl-PL" dirty="0">
                <a:solidFill>
                  <a:srgbClr val="FF0000"/>
                </a:solidFill>
              </a:rPr>
              <a:t>przyznaje się jednorazowo punkty za najwyższe osiągnięcie tego ucznia w tych zawodach</a:t>
            </a:r>
            <a:r>
              <a:rPr lang="pl-PL" dirty="0"/>
              <a:t>, z tym że maksymalna liczba punktów możliwych do uzyskania za wszystkie osiągnięcia wynosi </a:t>
            </a:r>
            <a:r>
              <a:rPr lang="pl-PL" sz="4400" b="1" dirty="0">
                <a:solidFill>
                  <a:srgbClr val="FF0000"/>
                </a:solidFill>
              </a:rPr>
              <a:t>18</a:t>
            </a:r>
            <a:r>
              <a:rPr lang="pl-PL" b="1" dirty="0">
                <a:solidFill>
                  <a:srgbClr val="FF0000"/>
                </a:solidFill>
              </a:rPr>
              <a:t> punktów</a:t>
            </a:r>
            <a:endParaRPr lang="pl-PL" dirty="0">
              <a:solidFill>
                <a:srgbClr val="FF0000"/>
              </a:solidFill>
            </a:endParaRPr>
          </a:p>
          <a:p>
            <a:endParaRPr lang="pl-PL" dirty="0"/>
          </a:p>
        </p:txBody>
      </p:sp>
      <p:pic>
        <p:nvPicPr>
          <p:cNvPr id="4" name="Obraz 3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537748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pkt.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7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pkt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. świadectwo z wyróżnieniem </a:t>
            </a:r>
          </a:p>
          <a:p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+ </a:t>
            </a:r>
            <a:r>
              <a:rPr lang="pl-PL" b="1" dirty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3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pkt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. wolontariat, aktywność na rzecz szkoły</a:t>
            </a:r>
          </a:p>
          <a:p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+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18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 pkt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. konkursy</a:t>
            </a:r>
          </a:p>
          <a:p>
            <a:pPr>
              <a:buNone/>
            </a:pP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  ( np. </a:t>
            </a:r>
          </a:p>
          <a:p>
            <a:pPr>
              <a:buNone/>
            </a:pP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1m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. piłka ręczna na szczeblu wojewódzkim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2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pkt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1m. 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piłka nożna na szczeblu powiatowym 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1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pkt.  </a:t>
            </a:r>
          </a:p>
          <a:p>
            <a:pPr>
              <a:buNone/>
            </a:pP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1m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.  w konkursie plastycznym  na szczeblu  </a:t>
            </a:r>
          </a:p>
          <a:p>
            <a:pPr>
              <a:buNone/>
            </a:pP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        powiatowym 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1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pkt.</a:t>
            </a:r>
          </a:p>
          <a:p>
            <a:pPr>
              <a:buNone/>
            </a:pP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3m.  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w konkursie recytatorskim  na szczeblu  </a:t>
            </a:r>
          </a:p>
          <a:p>
            <a:pPr>
              <a:buNone/>
            </a:pP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             powiatowym  </a:t>
            </a:r>
            <a:r>
              <a:rPr lang="pl-P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pkt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. ….) </a:t>
            </a:r>
          </a:p>
          <a:p>
            <a:pPr>
              <a:buNone/>
            </a:pP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WPISANE  NA   ŚWIADECTWIE</a:t>
            </a:r>
          </a:p>
          <a:p>
            <a:pPr>
              <a:buNone/>
            </a:pPr>
            <a:endParaRPr lang="pl-PL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az 3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Zasady rekrutacji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pl-PL" i="1" dirty="0"/>
              <a:t> </a:t>
            </a:r>
            <a:r>
              <a:rPr lang="pl-PL" i="1" dirty="0" smtClean="0">
                <a:solidFill>
                  <a:srgbClr val="FF0000"/>
                </a:solidFill>
              </a:rPr>
              <a:t>Ustawa </a:t>
            </a:r>
            <a:r>
              <a:rPr lang="pl-PL" i="1" dirty="0">
                <a:solidFill>
                  <a:srgbClr val="FF0000"/>
                </a:solidFill>
              </a:rPr>
              <a:t>z dnia 14 grudnia 2016 r. – Przepisy wprowadzające ustawę – Prawo oświatowe </a:t>
            </a:r>
            <a:r>
              <a:rPr lang="pl-PL" i="1" dirty="0"/>
              <a:t>(Dz. U. z 2017 r. poz. 60)</a:t>
            </a:r>
            <a:endParaRPr lang="pl-PL" dirty="0"/>
          </a:p>
          <a:p>
            <a:pPr lvl="0"/>
            <a:r>
              <a:rPr lang="pl-PL" i="1" dirty="0">
                <a:solidFill>
                  <a:srgbClr val="FF0000"/>
                </a:solidFill>
              </a:rPr>
              <a:t>Rozporządzenie Ministra Edukacji Narodowej z dnia 14.03.2017 r. w sprawie przeprowadzania postępowania rekrutacyjnego oraz postępowania uzupełniającego na lata szkolne 2017/2018-2018/2019 </a:t>
            </a:r>
            <a:r>
              <a:rPr lang="pl-PL" i="1" dirty="0"/>
              <a:t>(DZ. U.  2017 r.  poz.586);</a:t>
            </a:r>
            <a:endParaRPr lang="pl-PL" dirty="0"/>
          </a:p>
          <a:p>
            <a:pPr lvl="0"/>
            <a:r>
              <a:rPr lang="pl-PL" i="1" dirty="0" smtClean="0">
                <a:solidFill>
                  <a:srgbClr val="FF0000"/>
                </a:solidFill>
              </a:rPr>
              <a:t>Zarządzenie </a:t>
            </a:r>
            <a:r>
              <a:rPr lang="pl-PL" i="1" dirty="0">
                <a:solidFill>
                  <a:srgbClr val="FF0000"/>
                </a:solidFill>
              </a:rPr>
              <a:t>nr 24/2017 Pomorskiego Kuratora Oświaty z dnia 13 kwietnia 2017 roku w sprawie harmonogramu czynności w postępowaniu rekrutacyjnym</a:t>
            </a:r>
            <a:r>
              <a:rPr lang="pl-PL" sz="2100" i="1" dirty="0">
                <a:solidFill>
                  <a:srgbClr val="FF0000"/>
                </a:solidFill>
              </a:rPr>
              <a:t> </a:t>
            </a:r>
            <a:r>
              <a:rPr lang="pl-PL" sz="2100" i="1" dirty="0"/>
              <a:t>oraz w postępowaniu uzupełniającym dla kandydatów do szkół ponadgimnazjalnych, szkół podstawowych dla dorosłych oraz liceów ogólnokształcących dla dorosłych w województwie pomorskim na rok szkolny 2017/2018, zawierającego szczegółowe terminy dokonywania tych czynności </a:t>
            </a:r>
            <a:endParaRPr lang="pl-PL" sz="2100" dirty="0"/>
          </a:p>
          <a:p>
            <a:endParaRPr lang="pl-PL" dirty="0"/>
          </a:p>
        </p:txBody>
      </p:sp>
      <p:pic>
        <p:nvPicPr>
          <p:cNvPr id="4" name="Obraz 3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093143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szkoły przyjmowani są kandydaci, kolejno, 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pl-PL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 </a:t>
            </a:r>
            <a: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największą ilością punktów.</a:t>
            </a:r>
            <a:br>
              <a:rPr lang="pl-PL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l-PL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1" indent="-274320">
              <a:buClr>
                <a:schemeClr val="accent3"/>
              </a:buClr>
              <a:buSzPct val="95000"/>
            </a:pPr>
            <a:r>
              <a:rPr lang="pl-PL" dirty="0" smtClean="0">
                <a:latin typeface="Bookman Old Style" pitchFamily="18" charset="0"/>
              </a:rPr>
              <a:t>W przypadku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równorzędnych wynik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ów </a:t>
            </a:r>
            <a:r>
              <a:rPr lang="pl-PL" dirty="0" smtClean="0">
                <a:latin typeface="Bookman Old Style" pitchFamily="18" charset="0"/>
              </a:rPr>
              <a:t>uzyskanych w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pierwszym etapie postępowania rekrutacyjnego</a:t>
            </a:r>
            <a:r>
              <a:rPr lang="pl-PL" dirty="0" smtClean="0">
                <a:latin typeface="Bookman Old Style" pitchFamily="18" charset="0"/>
              </a:rPr>
              <a:t>, w drugim etapie postępowania rekrutacyjnego przyjmuje się kandydatów</a:t>
            </a:r>
          </a:p>
          <a:p>
            <a:pPr marL="274320" lvl="1" indent="-274320">
              <a:buClr>
                <a:schemeClr val="accent3"/>
              </a:buClr>
              <a:buSzPct val="95000"/>
              <a:buNone/>
            </a:pPr>
            <a:r>
              <a:rPr lang="pl-PL" dirty="0" smtClean="0">
                <a:latin typeface="Bookman Old Style" pitchFamily="18" charset="0"/>
              </a:rPr>
              <a:t>  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z problemami zdrowotnymi</a:t>
            </a:r>
            <a:r>
              <a:rPr lang="pl-PL" dirty="0" smtClean="0">
                <a:latin typeface="Bookman Old Style" pitchFamily="18" charset="0"/>
              </a:rPr>
              <a:t>, ograniczającymi możliwości wyboru kierunku kształcenia ze względu na stan zdrowia, potwierdzonymi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opinią publicznej poradni psychologiczno-pedagogicznej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,</a:t>
            </a:r>
            <a:r>
              <a:rPr lang="pl-PL" dirty="0" smtClean="0">
                <a:latin typeface="Bookman Old Style" pitchFamily="18" charset="0"/>
              </a:rPr>
              <a:t> w tym publicznej poradni specjalistycznej</a:t>
            </a:r>
            <a:r>
              <a:rPr lang="pl-PL" dirty="0" smtClean="0"/>
              <a:t>. </a:t>
            </a:r>
            <a:endParaRPr lang="pl-PL" sz="1600" dirty="0" smtClean="0"/>
          </a:p>
          <a:p>
            <a:endParaRPr lang="pl-PL" dirty="0"/>
          </a:p>
        </p:txBody>
      </p:sp>
      <p:pic>
        <p:nvPicPr>
          <p:cNvPr id="6" name="Obraz 5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3600" b="1" dirty="0" smtClean="0">
                <a:solidFill>
                  <a:srgbClr val="FF0000"/>
                </a:solidFill>
              </a:rPr>
              <a:t>§ 2.  Postępowanie kwalifikacyjne</a:t>
            </a:r>
            <a:r>
              <a:rPr lang="pl-PL" sz="5400" dirty="0" smtClean="0">
                <a:solidFill>
                  <a:srgbClr val="FF0000"/>
                </a:solidFill>
              </a:rPr>
              <a:t/>
            </a:r>
            <a:br>
              <a:rPr lang="pl-PL" sz="5400" dirty="0" smtClean="0">
                <a:solidFill>
                  <a:srgbClr val="FF0000"/>
                </a:solidFill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1">
              <a:buNone/>
            </a:pP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W przypadku równorzędnych wyników uzyskanych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w drugim etapie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postępowania rekrutacyjnego lub jeżeli po zakończeniu tego etapu szkoła, nadal dysponuje wolnymi miejscami, na trzecim etapie postępowania rekrutacyjnego są brane pod uwagę łącznie kryteria:</a:t>
            </a:r>
            <a:endParaRPr lang="pl-PL" sz="16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pl-PL" sz="2800" dirty="0" smtClean="0">
                <a:latin typeface="Bookman Old Style" pitchFamily="18" charset="0"/>
              </a:rPr>
              <a:t> </a:t>
            </a:r>
            <a:endParaRPr lang="pl-PL" sz="1800" dirty="0" smtClean="0">
              <a:latin typeface="Bookman Old Style" pitchFamily="18" charset="0"/>
            </a:endParaRPr>
          </a:p>
          <a:p>
            <a:r>
              <a:rPr lang="pl-PL" sz="2800" b="1" dirty="0" smtClean="0">
                <a:latin typeface="Bookman Old Style" pitchFamily="18" charset="0"/>
              </a:rPr>
              <a:t>1)</a:t>
            </a:r>
            <a:r>
              <a:rPr lang="pl-PL" sz="2800" dirty="0" smtClean="0">
                <a:latin typeface="Bookman Old Style" pitchFamily="18" charset="0"/>
              </a:rPr>
              <a:t> </a:t>
            </a:r>
            <a:r>
              <a:rPr lang="pl-PL" sz="2800" b="1" dirty="0" smtClean="0">
                <a:solidFill>
                  <a:srgbClr val="002060"/>
                </a:solidFill>
                <a:latin typeface="Bookman Old Style" pitchFamily="18" charset="0"/>
              </a:rPr>
              <a:t>wielodzietność rodziny kandydata;</a:t>
            </a:r>
          </a:p>
          <a:p>
            <a:r>
              <a:rPr lang="pl-PL" sz="2800" b="1" dirty="0" smtClean="0">
                <a:solidFill>
                  <a:srgbClr val="002060"/>
                </a:solidFill>
                <a:latin typeface="Bookman Old Style" pitchFamily="18" charset="0"/>
              </a:rPr>
              <a:t>2) niepełnosprawność kandydata;</a:t>
            </a:r>
          </a:p>
          <a:p>
            <a:r>
              <a:rPr lang="pl-PL" sz="2800" b="1" dirty="0" smtClean="0">
                <a:solidFill>
                  <a:srgbClr val="002060"/>
                </a:solidFill>
                <a:latin typeface="Bookman Old Style" pitchFamily="18" charset="0"/>
              </a:rPr>
              <a:t>3) niepełnosprawność jednego z rodziców kandydata;</a:t>
            </a:r>
          </a:p>
          <a:p>
            <a:r>
              <a:rPr lang="pl-PL" sz="2800" b="1" dirty="0" smtClean="0">
                <a:solidFill>
                  <a:srgbClr val="002060"/>
                </a:solidFill>
                <a:latin typeface="Bookman Old Style" pitchFamily="18" charset="0"/>
              </a:rPr>
              <a:t>4) niepełnosprawność obojga rodziców kandydata;</a:t>
            </a:r>
          </a:p>
          <a:p>
            <a:r>
              <a:rPr lang="pl-PL" sz="2800" b="1" dirty="0" smtClean="0">
                <a:solidFill>
                  <a:srgbClr val="002060"/>
                </a:solidFill>
                <a:latin typeface="Bookman Old Style" pitchFamily="18" charset="0"/>
              </a:rPr>
              <a:t>5) niepełnosprawność rodzeństwa kandydata;</a:t>
            </a:r>
          </a:p>
          <a:p>
            <a:r>
              <a:rPr lang="pl-PL" sz="2800" b="1" dirty="0" smtClean="0">
                <a:solidFill>
                  <a:srgbClr val="002060"/>
                </a:solidFill>
                <a:latin typeface="Bookman Old Style" pitchFamily="18" charset="0"/>
              </a:rPr>
              <a:t>6) samotne wychowywanie kandydata w rodzinie;</a:t>
            </a:r>
          </a:p>
          <a:p>
            <a:r>
              <a:rPr lang="pl-PL" sz="2800" b="1" dirty="0" smtClean="0">
                <a:solidFill>
                  <a:srgbClr val="002060"/>
                </a:solidFill>
                <a:latin typeface="Bookman Old Style" pitchFamily="18" charset="0"/>
              </a:rPr>
              <a:t>7) objęcie kandydata pieczą zastępczą.</a:t>
            </a:r>
          </a:p>
          <a:p>
            <a:pPr>
              <a:buNone/>
            </a:pPr>
            <a:r>
              <a:rPr lang="pl-PL" sz="2800" dirty="0" smtClean="0">
                <a:solidFill>
                  <a:srgbClr val="002060"/>
                </a:solidFill>
                <a:latin typeface="Bookman Old Style" pitchFamily="18" charset="0"/>
              </a:rPr>
              <a:t> </a:t>
            </a:r>
          </a:p>
          <a:p>
            <a:pPr>
              <a:buNone/>
            </a:pPr>
            <a:r>
              <a:rPr lang="pl-PL" sz="2800" dirty="0" smtClean="0">
                <a:solidFill>
                  <a:srgbClr val="002060"/>
                </a:solidFill>
                <a:latin typeface="Bookman Old Style" pitchFamily="18" charset="0"/>
              </a:rPr>
              <a:t>      Kryteria, o których mowa,</a:t>
            </a:r>
            <a:r>
              <a:rPr lang="pl-PL" sz="2800" dirty="0" smtClean="0">
                <a:latin typeface="Bookman Old Style" pitchFamily="18" charset="0"/>
              </a:rPr>
              <a:t> </a:t>
            </a:r>
            <a:r>
              <a:rPr lang="pl-PL" sz="2800" dirty="0" smtClean="0">
                <a:solidFill>
                  <a:srgbClr val="FF0000"/>
                </a:solidFill>
                <a:latin typeface="Bookman Old Style" pitchFamily="18" charset="0"/>
              </a:rPr>
              <a:t>mają jednakową wartość</a:t>
            </a:r>
            <a:r>
              <a:rPr lang="pl-PL" sz="2800" dirty="0" smtClean="0">
                <a:latin typeface="Bookman Old Style" pitchFamily="18" charset="0"/>
              </a:rPr>
              <a:t>.</a:t>
            </a:r>
            <a:endParaRPr lang="pl-PL" sz="1800" dirty="0" smtClean="0">
              <a:latin typeface="Bookman Old Style" pitchFamily="18" charset="0"/>
            </a:endParaRPr>
          </a:p>
          <a:p>
            <a:endParaRPr lang="pl-PL" dirty="0"/>
          </a:p>
        </p:txBody>
      </p:sp>
      <p:pic>
        <p:nvPicPr>
          <p:cNvPr id="5" name="Obraz 4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3600" b="1" dirty="0" smtClean="0">
                <a:solidFill>
                  <a:srgbClr val="FF0000"/>
                </a:solidFill>
              </a:rPr>
              <a:t>§ 2.  Postępowanie kwalifikacyjne</a:t>
            </a:r>
            <a:r>
              <a:rPr lang="pl-PL" sz="5400" dirty="0" smtClean="0">
                <a:solidFill>
                  <a:srgbClr val="FF0000"/>
                </a:solidFill>
              </a:rPr>
              <a:t/>
            </a:r>
            <a:br>
              <a:rPr lang="pl-PL" sz="5400" dirty="0" smtClean="0">
                <a:solidFill>
                  <a:srgbClr val="FF0000"/>
                </a:solidFill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1" indent="-274320">
              <a:buClr>
                <a:schemeClr val="accent3"/>
              </a:buClr>
              <a:buSzPct val="95000"/>
            </a:pPr>
            <a:r>
              <a:rPr lang="pl-PL" b="1" dirty="0" smtClean="0">
                <a:solidFill>
                  <a:srgbClr val="002060"/>
                </a:solidFill>
                <a:latin typeface="Bookman Old Style" pitchFamily="18" charset="0"/>
              </a:rPr>
              <a:t>Laureaci lub finaliści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ogólnopolskich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olimpiad przedmiotowych</a:t>
            </a:r>
            <a:r>
              <a:rPr lang="pl-PL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oraz</a:t>
            </a:r>
            <a:r>
              <a:rPr lang="pl-PL" b="1" dirty="0" smtClean="0">
                <a:solidFill>
                  <a:srgbClr val="002060"/>
                </a:solidFill>
                <a:latin typeface="Bookman Old Style" pitchFamily="18" charset="0"/>
              </a:rPr>
              <a:t> laureaci konkursów przedmiotowych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 o zasięgu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wojewódzkim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lub</a:t>
            </a:r>
            <a:r>
              <a:rPr lang="pl-PL" dirty="0" smtClean="0">
                <a:latin typeface="Bookman Old Style" pitchFamily="18" charset="0"/>
              </a:rPr>
              <a:t> </a:t>
            </a:r>
            <a:r>
              <a:rPr lang="pl-PL" dirty="0" err="1" smtClean="0">
                <a:solidFill>
                  <a:srgbClr val="FF0000"/>
                </a:solidFill>
                <a:latin typeface="Bookman Old Style" pitchFamily="18" charset="0"/>
              </a:rPr>
              <a:t>ponadwojewódzkim</a:t>
            </a:r>
            <a:r>
              <a:rPr lang="pl-PL" dirty="0" smtClean="0">
                <a:latin typeface="Bookman Old Style" pitchFamily="18" charset="0"/>
              </a:rPr>
              <a:t>,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przeprowadzonych zgodnie z art. 22 ust.2 </a:t>
            </a:r>
            <a:r>
              <a:rPr lang="pl-PL" dirty="0" err="1" smtClean="0">
                <a:solidFill>
                  <a:srgbClr val="002060"/>
                </a:solidFill>
                <a:latin typeface="Bookman Old Style" pitchFamily="18" charset="0"/>
              </a:rPr>
              <a:t>pkt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 8 ustawy o systemie oświaty,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przyjmowani są</a:t>
            </a:r>
            <a:r>
              <a:rPr lang="pl-PL" dirty="0" smtClean="0">
                <a:latin typeface="Bookman Old Style" pitchFamily="18" charset="0"/>
              </a:rPr>
              <a:t>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do wybranej szkoły </a:t>
            </a:r>
            <a:r>
              <a:rPr lang="pl-PL" dirty="0" err="1" smtClean="0">
                <a:solidFill>
                  <a:srgbClr val="002060"/>
                </a:solidFill>
                <a:latin typeface="Bookman Old Style" pitchFamily="18" charset="0"/>
              </a:rPr>
              <a:t>ponadgimnazjalnej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 niezależnie od przyjętych kryteriów.</a:t>
            </a:r>
            <a:endParaRPr lang="pl-PL" sz="16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endParaRPr lang="pl-PL" dirty="0"/>
          </a:p>
        </p:txBody>
      </p:sp>
      <p:pic>
        <p:nvPicPr>
          <p:cNvPr id="4" name="Obraz 3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3. Terminy rekrutacji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pl-P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GIMNAZJA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AKTYWNE</a:t>
            </a:r>
          </a:p>
          <a:p>
            <a:pPr algn="ctr">
              <a:buNone/>
            </a:pPr>
            <a:endParaRPr lang="pl-PL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pl-PL" dirty="0" smtClean="0">
                <a:solidFill>
                  <a:srgbClr val="002060"/>
                </a:solidFill>
              </a:rPr>
              <a:t>Przekazywanie danych osobowych uczniów </a:t>
            </a:r>
          </a:p>
          <a:p>
            <a:pPr>
              <a:buNone/>
            </a:pPr>
            <a:r>
              <a:rPr lang="pl-PL" dirty="0" smtClean="0"/>
              <a:t>     </a:t>
            </a:r>
            <a:endParaRPr lang="pl-PL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pl-PL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pl-P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Gimnazja aktywne: Przesyłanie danych o osiągnięciach </a:t>
            </a:r>
          </a:p>
          <a:p>
            <a:endParaRPr lang="pl-PL" dirty="0"/>
          </a:p>
        </p:txBody>
      </p:sp>
      <p:pic>
        <p:nvPicPr>
          <p:cNvPr id="5" name="Obraz 4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3. Terminy rekrutacji</a:t>
            </a:r>
            <a:r>
              <a:rPr lang="pl-PL" dirty="0" smtClean="0">
                <a:solidFill>
                  <a:srgbClr val="FF0000"/>
                </a:solidFill>
              </a:rPr>
              <a:t/>
            </a:r>
            <a:br>
              <a:rPr lang="pl-PL" dirty="0" smtClean="0">
                <a:solidFill>
                  <a:srgbClr val="FF0000"/>
                </a:solidFill>
              </a:rPr>
            </a:b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pl-PL" b="1" dirty="0" smtClean="0">
              <a:solidFill>
                <a:srgbClr val="FF0000"/>
              </a:solidFill>
            </a:endParaRPr>
          </a:p>
          <a:p>
            <a:pPr lvl="0"/>
            <a:endParaRPr lang="pl-PL" b="1" dirty="0" smtClean="0">
              <a:solidFill>
                <a:srgbClr val="FF0000"/>
              </a:solidFill>
            </a:endParaRPr>
          </a:p>
          <a:p>
            <a:pPr lvl="0"/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od 8 maja do 14 czerwca 2017 r. do godz. 15</a:t>
            </a:r>
            <a:r>
              <a:rPr lang="pl-PL" b="1" baseline="30000" dirty="0" smtClean="0">
                <a:solidFill>
                  <a:srgbClr val="FF0000"/>
                </a:solidFill>
                <a:latin typeface="Bookman Old Style" pitchFamily="18" charset="0"/>
              </a:rPr>
              <a:t>00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pl-PL" dirty="0" smtClean="0">
                <a:latin typeface="Bookman Old Style" pitchFamily="18" charset="0"/>
              </a:rPr>
              <a:t>–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składanie podań o przyjęcie do szkoły i innych wymaganych dokumentó</a:t>
            </a:r>
            <a:r>
              <a:rPr lang="pl-PL" dirty="0" smtClean="0">
                <a:latin typeface="Bookman Old Style" pitchFamily="18" charset="0"/>
              </a:rPr>
              <a:t>w;</a:t>
            </a:r>
          </a:p>
          <a:p>
            <a:pPr>
              <a:buNone/>
            </a:pPr>
            <a:endParaRPr lang="pl-PL" dirty="0" smtClean="0">
              <a:solidFill>
                <a:srgbClr val="FF0000"/>
              </a:solidFill>
            </a:endParaRPr>
          </a:p>
        </p:txBody>
      </p:sp>
      <p:pic>
        <p:nvPicPr>
          <p:cNvPr id="4" name="Obraz 3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3. Terminy rekrutacji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lvl="1" indent="-274320">
              <a:buClr>
                <a:schemeClr val="accent3"/>
              </a:buClr>
              <a:buSzPct val="95000"/>
            </a:pP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od 23 czerwca godz. 11</a:t>
            </a:r>
            <a:r>
              <a:rPr lang="pl-PL" b="1" baseline="30000" dirty="0">
                <a:solidFill>
                  <a:srgbClr val="FF0000"/>
                </a:solidFill>
                <a:latin typeface="Bookman Old Style" pitchFamily="18" charset="0"/>
              </a:rPr>
              <a:t>00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 do 27 czerwca 2017 r. do godz. 15</a:t>
            </a:r>
            <a:r>
              <a:rPr lang="pl-PL" b="1" baseline="30000" dirty="0" smtClean="0">
                <a:solidFill>
                  <a:srgbClr val="FF0000"/>
                </a:solidFill>
                <a:latin typeface="Bookman Old Style" pitchFamily="18" charset="0"/>
              </a:rPr>
              <a:t>00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–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dostarczenie przez absolwentów gimnazjów do szkół ponadgimnazjalnych </a:t>
            </a:r>
            <a:r>
              <a:rPr lang="pl-PL" b="1" dirty="0" smtClean="0">
                <a:solidFill>
                  <a:srgbClr val="002060"/>
                </a:solidFill>
                <a:latin typeface="Bookman Old Style" pitchFamily="18" charset="0"/>
              </a:rPr>
              <a:t>świadectwa ukończenia gimnazjum i zaświadczenia </a:t>
            </a:r>
          </a:p>
          <a:p>
            <a:pPr marL="274320" lvl="1" indent="-274320">
              <a:buClr>
                <a:schemeClr val="accent3"/>
              </a:buClr>
              <a:buSzPct val="95000"/>
              <a:buNone/>
            </a:pPr>
            <a:r>
              <a:rPr lang="pl-PL" b="1" dirty="0" smtClean="0">
                <a:solidFill>
                  <a:srgbClr val="002060"/>
                </a:solidFill>
                <a:latin typeface="Bookman Old Style" pitchFamily="18" charset="0"/>
              </a:rPr>
              <a:t>   o szczególnych wynikach egzaminu gimnazjalnego 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lub poświadczone kopie świadectwa ukończenia gimnazjum i zaświadczenia            o szczegółowych wynikach;</a:t>
            </a:r>
            <a:endParaRPr lang="pl-PL" sz="16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07 lipca 2017 r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.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do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godz. 12</a:t>
            </a:r>
            <a:r>
              <a:rPr lang="pl-PL" b="1" baseline="30000" dirty="0" smtClean="0">
                <a:solidFill>
                  <a:srgbClr val="FF0000"/>
                </a:solidFill>
                <a:latin typeface="Bookman Old Style" pitchFamily="18" charset="0"/>
              </a:rPr>
              <a:t>00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pl-PL" dirty="0" smtClean="0">
                <a:latin typeface="Bookman Old Style" pitchFamily="18" charset="0"/>
              </a:rPr>
              <a:t>–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ogłoszenie listy kandydatów zakwalifikowanych do szkoły i kandydatów niezakwalifikowanych do szkoły</a:t>
            </a:r>
            <a:r>
              <a:rPr lang="pl-PL" dirty="0" smtClean="0">
                <a:latin typeface="Bookman Old Style" pitchFamily="18" charset="0"/>
              </a:rPr>
              <a:t>;</a:t>
            </a:r>
            <a:endParaRPr lang="pl-PL" sz="1600" dirty="0" smtClean="0">
              <a:latin typeface="Bookman Old Style" pitchFamily="18" charset="0"/>
            </a:endParaRPr>
          </a:p>
          <a:p>
            <a:endParaRPr lang="pl-PL" dirty="0"/>
          </a:p>
        </p:txBody>
      </p:sp>
      <p:pic>
        <p:nvPicPr>
          <p:cNvPr id="5" name="Obraz 4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3. Terminy rekrutacji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lvl="1" indent="-274320">
              <a:buClr>
                <a:schemeClr val="accent3"/>
              </a:buClr>
              <a:buSzPct val="95000"/>
            </a:pP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od 10 lipca od godz.12.00 do 13 lipca 2017r. do godz. 15</a:t>
            </a:r>
            <a:r>
              <a:rPr lang="pl-PL" b="1" baseline="30000" dirty="0" smtClean="0">
                <a:solidFill>
                  <a:srgbClr val="FF0000"/>
                </a:solidFill>
                <a:latin typeface="Bookman Old Style" pitchFamily="18" charset="0"/>
              </a:rPr>
              <a:t>00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 –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kandydaci umieszczeni na listach kandydatów zakwalifikowanych do szkoły potwierdzają wolę podjęcia nauki w danej szkole poprzez dostarczenie </a:t>
            </a:r>
            <a:r>
              <a:rPr lang="pl-PL" b="1" dirty="0" smtClean="0">
                <a:solidFill>
                  <a:srgbClr val="002060"/>
                </a:solidFill>
                <a:latin typeface="Bookman Old Style" pitchFamily="18" charset="0"/>
              </a:rPr>
              <a:t>oryginału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 świadectwa ukończenia gimnazjum i </a:t>
            </a:r>
            <a:r>
              <a:rPr lang="pl-PL" b="1" dirty="0" smtClean="0">
                <a:solidFill>
                  <a:srgbClr val="002060"/>
                </a:solidFill>
                <a:latin typeface="Bookman Old Style" pitchFamily="18" charset="0"/>
              </a:rPr>
              <a:t>oryginału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 zaświadczenia o szczegółowych wynikach egzaminu gimnazjalnego</a:t>
            </a:r>
            <a:r>
              <a:rPr lang="pl-PL" dirty="0" smtClean="0">
                <a:latin typeface="Bookman Old Style" pitchFamily="18" charset="0"/>
              </a:rPr>
              <a:t>;</a:t>
            </a:r>
            <a:endParaRPr lang="pl-PL" sz="1600" dirty="0" smtClean="0">
              <a:latin typeface="Bookman Old Style" pitchFamily="18" charset="0"/>
            </a:endParaRPr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do 11 lipca 2017r. do godz. 15.00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wydanie przez szkołę prowadzącą kształcenie zawodowe skierowań na badania lekarskie kandydatom zakwalifikowanych , którzy dokonali wyboru kształcenia w danej szkole, </a:t>
            </a:r>
          </a:p>
          <a:p>
            <a:pPr marL="0" lvl="1" indent="0">
              <a:buClr>
                <a:schemeClr val="accent3"/>
              </a:buClr>
              <a:buSzPct val="95000"/>
              <a:buNone/>
            </a:pPr>
            <a:r>
              <a:rPr lang="pl-PL" dirty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  w przypadku złożenia przez kandydata oświadczenia </a:t>
            </a:r>
          </a:p>
          <a:p>
            <a:pPr marL="0" lvl="1" indent="0">
              <a:buClr>
                <a:schemeClr val="accent3"/>
              </a:buClr>
              <a:buSzPct val="95000"/>
              <a:buNone/>
            </a:pPr>
            <a:r>
              <a:rPr lang="pl-PL" dirty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  o wyborze tej szkoły; </a:t>
            </a:r>
          </a:p>
          <a:p>
            <a:endParaRPr lang="pl-PL" dirty="0"/>
          </a:p>
        </p:txBody>
      </p:sp>
      <p:pic>
        <p:nvPicPr>
          <p:cNvPr id="6" name="Obraz 5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3. Terminy rekrutacji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1" indent="-274320">
              <a:buClr>
                <a:schemeClr val="accent3"/>
              </a:buClr>
              <a:buSzPct val="95000"/>
            </a:pPr>
            <a:r>
              <a:rPr lang="pl-PL" b="1" smtClean="0">
                <a:solidFill>
                  <a:srgbClr val="FF0000"/>
                </a:solidFill>
                <a:latin typeface="Bookman Old Style" pitchFamily="18" charset="0"/>
              </a:rPr>
              <a:t>do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14 lipca 2017 r. do godz. 12</a:t>
            </a:r>
            <a:r>
              <a:rPr lang="pl-PL" b="1" baseline="30000" dirty="0" smtClean="0">
                <a:solidFill>
                  <a:srgbClr val="FF0000"/>
                </a:solidFill>
                <a:latin typeface="Bookman Old Style" pitchFamily="18" charset="0"/>
              </a:rPr>
              <a:t>00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pl-PL" b="1" dirty="0" smtClean="0">
                <a:latin typeface="Bookman Old Style" pitchFamily="18" charset="0"/>
              </a:rPr>
              <a:t>– </a:t>
            </a:r>
            <a:r>
              <a:rPr lang="pl-PL" b="1" dirty="0" smtClean="0">
                <a:solidFill>
                  <a:srgbClr val="002060"/>
                </a:solidFill>
                <a:latin typeface="Bookman Old Style" pitchFamily="18" charset="0"/>
              </a:rPr>
              <a:t>ogłoszenie listy kandydatów przyjętych do szkoły oraz listy kandydatów nieprzyjętych do szkoły;</a:t>
            </a:r>
          </a:p>
          <a:p>
            <a:endParaRPr lang="pl-PL" dirty="0"/>
          </a:p>
        </p:txBody>
      </p:sp>
      <p:pic>
        <p:nvPicPr>
          <p:cNvPr id="5" name="Obraz 4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3. Terminy rekrutacji uzupełniającej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b="1" i="1" dirty="0" smtClean="0">
                <a:solidFill>
                  <a:srgbClr val="FF0000"/>
                </a:solidFill>
                <a:latin typeface="Bookman Old Style" pitchFamily="18" charset="0"/>
              </a:rPr>
              <a:t>od 11 lipca od godz. 12</a:t>
            </a:r>
            <a:r>
              <a:rPr lang="pl-PL" b="1" i="1" baseline="30000" dirty="0" smtClean="0">
                <a:solidFill>
                  <a:srgbClr val="FF0000"/>
                </a:solidFill>
                <a:latin typeface="Bookman Old Style" pitchFamily="18" charset="0"/>
              </a:rPr>
              <a:t>00 </a:t>
            </a:r>
            <a:r>
              <a:rPr lang="pl-PL" b="1" i="1" dirty="0" smtClean="0">
                <a:solidFill>
                  <a:srgbClr val="FF0000"/>
                </a:solidFill>
                <a:latin typeface="Bookman Old Style" pitchFamily="18" charset="0"/>
              </a:rPr>
              <a:t>do 28 lipca 2017 r. do godz. 15</a:t>
            </a:r>
            <a:r>
              <a:rPr lang="pl-PL" b="1" i="1" baseline="30000" dirty="0" smtClean="0">
                <a:solidFill>
                  <a:srgbClr val="FF0000"/>
                </a:solidFill>
                <a:latin typeface="Bookman Old Style" pitchFamily="18" charset="0"/>
              </a:rPr>
              <a:t>00</a:t>
            </a:r>
            <a:r>
              <a:rPr lang="pl-PL" b="1" i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pl-PL" i="1" dirty="0" smtClean="0">
                <a:latin typeface="Bookman Old Style" pitchFamily="18" charset="0"/>
              </a:rPr>
              <a:t>- </a:t>
            </a:r>
            <a:r>
              <a:rPr lang="pl-PL" i="1" dirty="0" smtClean="0">
                <a:solidFill>
                  <a:srgbClr val="002060"/>
                </a:solidFill>
                <a:latin typeface="Bookman Old Style" pitchFamily="18" charset="0"/>
              </a:rPr>
              <a:t>składanie przez kandydatów nieprzyjętych do wybranej szkoły oryginałów dokumentów w szkołach, które dysponują wolnymi miejscami </a:t>
            </a:r>
          </a:p>
          <a:p>
            <a:pPr lvl="0">
              <a:buNone/>
            </a:pPr>
            <a:r>
              <a:rPr lang="pl-PL" i="1" dirty="0" smtClean="0">
                <a:latin typeface="Bookman Old Style" pitchFamily="18" charset="0"/>
              </a:rPr>
              <a:t>    </a:t>
            </a:r>
            <a:endParaRPr lang="pl-PL" dirty="0" smtClean="0">
              <a:latin typeface="Bookman Old Style" pitchFamily="18" charset="0"/>
            </a:endParaRPr>
          </a:p>
          <a:p>
            <a:pPr lvl="0"/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</a:rPr>
              <a:t>do 18 sierpnia 2017 r. do godz.12.00</a:t>
            </a:r>
            <a:r>
              <a:rPr lang="pl-PL" dirty="0" smtClean="0">
                <a:latin typeface="Bookman Old Style" pitchFamily="18" charset="0"/>
              </a:rPr>
              <a:t>–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ogłoszenie listy kandydatów zakwalifikowanych do szkoły w rekrutacji uzupełniającej </a:t>
            </a:r>
            <a:endParaRPr lang="pl-PL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6" name="Obraz 5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3. Terminy rekrutacji uzupełniającej 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1" indent="-274320">
              <a:buClr>
                <a:schemeClr val="accent3"/>
              </a:buClr>
              <a:buSzPct val="95000"/>
            </a:pP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21 sierpnia 2017r. Od godz. 12.00 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wydanie przez szkołę prowadzącą kształcenie zawodowe skierowań na badania lekarskie kandydatom zakwalifikowanych , którzy dokonali wyboru kształcenia w danej szkole, w przypadku złożenia przez kandydata oświadczenia o wyborze tej szkoły; </a:t>
            </a:r>
          </a:p>
          <a:p>
            <a:endParaRPr lang="pl-PL" dirty="0"/>
          </a:p>
        </p:txBody>
      </p:sp>
      <p:pic>
        <p:nvPicPr>
          <p:cNvPr id="5" name="Obraz 4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pl-P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1.  Przyjmowanie dokumentów od kandydatów</a:t>
            </a:r>
            <a:r>
              <a:rPr lang="pl-P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l-P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1.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W celu przeprowadzenia postępowania rekrutacyjnego na rok szkolny 2017/2018 do szkół ponadgimnazjalnych w powiecie starogardzkim szkoły prowadzą scentralizowany elektroniczny nabór przez Internet: 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 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     www.powiatstarogard.pl</a:t>
            </a:r>
          </a:p>
          <a:p>
            <a:pPr>
              <a:buNone/>
            </a:pPr>
            <a:endParaRPr lang="pl-P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488308"/>
            <a:ext cx="4214842" cy="2369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Obraz 5" descr="C:\Users\Danka\Desktop\log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3. Terminy rekrutacji uzupełniającej 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1" indent="-274320">
              <a:buClr>
                <a:schemeClr val="accent3"/>
              </a:buClr>
              <a:buSzPct val="95000"/>
            </a:pP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od 18 do 25  sierpnia 2017r.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–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kandydaci umieszczeni na listach kandydatów zakwalifikowanych do szkoły potwierdzają wolę podjęcia nauki w danej szkole poprzez dostarczenie </a:t>
            </a:r>
            <a:r>
              <a:rPr lang="pl-PL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oryginału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świadectwa ukończenia gimnazjum i </a:t>
            </a:r>
            <a:r>
              <a:rPr lang="pl-PL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oryginału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zaświadczenia o szczegółowych wynikach egzaminu gimnazjalnego;</a:t>
            </a:r>
            <a:endParaRPr lang="pl-PL" sz="1600" dirty="0" smtClean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  <a:p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28 sierpnia 2017r. do godz. 12.00  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-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ogłoszenie listy przyjętych i nieprzyjętych do szkoły w rekrutacji uzupełniającej</a:t>
            </a:r>
            <a:endParaRPr lang="pl-PL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5" name="Obraz 4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pl-PL" dirty="0" smtClean="0"/>
              <a:t> </a:t>
            </a:r>
            <a:br>
              <a:rPr lang="pl-PL" dirty="0" smtClean="0"/>
            </a:br>
            <a:r>
              <a:rPr lang="pl-PL" b="1" dirty="0" smtClean="0">
                <a:solidFill>
                  <a:srgbClr val="FF0000"/>
                </a:solidFill>
              </a:rPr>
              <a:t>§ 4.  Postanowienia końcowe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1" indent="-274320">
              <a:buClr>
                <a:schemeClr val="accent3"/>
              </a:buClr>
              <a:buSzPct val="95000"/>
              <a:buNone/>
            </a:pPr>
            <a:endParaRPr lang="pl-PL" b="1" dirty="0" smtClean="0">
              <a:solidFill>
                <a:srgbClr val="002060"/>
              </a:solidFill>
            </a:endParaRPr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pl-PL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Komisja rekrutacyjna przyjmuje kandydata do szkoły, jeżeli w wyniku postępowania rekrutacyjnego kandydat został zakwalifikowany oraz złożył wymagane dokumenty.</a:t>
            </a:r>
          </a:p>
          <a:p>
            <a:endParaRPr lang="pl-PL" dirty="0"/>
          </a:p>
        </p:txBody>
      </p:sp>
      <p:pic>
        <p:nvPicPr>
          <p:cNvPr id="6" name="Obraz 5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FF0000"/>
                </a:solidFill>
              </a:rPr>
              <a:t>§ 4.  Postanowienia końcowe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1" indent="-274320">
              <a:buClr>
                <a:schemeClr val="accent3"/>
              </a:buClr>
              <a:buSzPct val="95000"/>
            </a:pP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Komisja rekrutacyjna podaje do publicznej wiadomości listę kandydatów przyjętych i kandydatów nieprzyjętych do szkoły. Lista zawiera imiona i nazwiska kandydatów przyjętych i kandydatów nieprzyjętych lub informację o liczbie wolnych miejsc.</a:t>
            </a:r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Listy zawierają imiona i nazwiska kandydatów uszeregowane w kolejności alfabetycznej oraz </a:t>
            </a:r>
            <a:endParaRPr lang="en-US" dirty="0" smtClean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  <a:p>
            <a:pPr marL="274320" lvl="1" indent="-274320">
              <a:buClr>
                <a:schemeClr val="accent3"/>
              </a:buClr>
              <a:buSzPct val="95000"/>
              <a:buNone/>
            </a:pPr>
            <a:r>
              <a:rPr lang="pl-PL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  najniższą liczbę punktów, która uprawnia do przyjęcia.</a:t>
            </a:r>
          </a:p>
          <a:p>
            <a:endParaRPr lang="pl-PL" dirty="0"/>
          </a:p>
        </p:txBody>
      </p:sp>
      <p:pic>
        <p:nvPicPr>
          <p:cNvPr id="6" name="Obraz 5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FF0000"/>
                </a:solidFill>
              </a:rPr>
              <a:t>§ 4.  Postanowienia końcowe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W terminie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7 dni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od dnia podania do publicznej wiadomości listy kandydatów przyjętych i kandydatów nieprzyjętych, rodzic kandydata lub kandydat pełnoletni może wystąpić do komisji rekrutacyjnej</a:t>
            </a:r>
            <a:r>
              <a:rPr lang="en-US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z wnioskiem </a:t>
            </a:r>
          </a:p>
          <a:p>
            <a:pPr>
              <a:buNone/>
            </a:pP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  o sporządzenie uzasadnienia odmowy przyjęcia kandydata do szkoły</a:t>
            </a:r>
            <a:endParaRPr lang="en-US" dirty="0" smtClean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  <a:p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Uzasadnienie sporządza się w terminie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5 dni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od dnia wystąpienia przez rodzica kandydata lub kandydata pełnoletniego z wnioskiem</a:t>
            </a:r>
            <a:r>
              <a:rPr lang="en-US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.</a:t>
            </a:r>
            <a:endParaRPr lang="pl-PL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6" name="Obraz 5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FF0000"/>
                </a:solidFill>
              </a:rPr>
              <a:t>§ 4.  Postanowienia końcowe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42913" lvl="1" indent="-49213" algn="just">
              <a:buNone/>
            </a:pPr>
            <a:r>
              <a:rPr lang="pl-PL" sz="28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Rodzic kandydata lub kandydat pełnoletni może wnieść do dyrektora szkoły odwołanie od rozstrzygnięcia komisji rekrutacyjnej, w terminie </a:t>
            </a:r>
            <a:r>
              <a:rPr lang="pl-PL" sz="2800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7</a:t>
            </a:r>
            <a:r>
              <a:rPr lang="pl-PL" sz="2800" dirty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pl-P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dni</a:t>
            </a:r>
            <a:r>
              <a:rPr lang="pl-PL" sz="2800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pl-PL" sz="28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od dnia otrzymania uzasadnienia.</a:t>
            </a:r>
            <a:endParaRPr lang="en-US" sz="2800" dirty="0" smtClean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  <a:p>
            <a:pPr lvl="1">
              <a:buNone/>
            </a:pPr>
            <a:endParaRPr lang="pl-PL" sz="2800" dirty="0" smtClean="0">
              <a:latin typeface="Bookman Old Style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pl-PL" sz="24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    Dyrektor szkoły rozpatruje odwołanie od     </a:t>
            </a:r>
          </a:p>
          <a:p>
            <a:pPr marL="0" indent="0">
              <a:buNone/>
            </a:pPr>
            <a:r>
              <a:rPr lang="pl-PL" sz="2400" dirty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pl-PL" sz="24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   rozstrzygnięcia komisji rekrutacyjnej, w terminie </a:t>
            </a:r>
          </a:p>
          <a:p>
            <a:pPr>
              <a:buNone/>
            </a:pPr>
            <a:r>
              <a:rPr lang="pl-PL" sz="2400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     7 dni </a:t>
            </a:r>
            <a:r>
              <a:rPr lang="pl-PL" sz="24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od dnia otrzymania odwołania. Na     </a:t>
            </a:r>
          </a:p>
          <a:p>
            <a:pPr>
              <a:buNone/>
            </a:pPr>
            <a:r>
              <a:rPr lang="pl-PL" sz="2400" dirty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pl-PL" sz="24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    rozstrzygnięcie dyrektora szkoły służy skarga do sądu  </a:t>
            </a:r>
          </a:p>
          <a:p>
            <a:pPr>
              <a:buNone/>
            </a:pPr>
            <a:r>
              <a:rPr lang="pl-PL" sz="2400" dirty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pl-PL" sz="24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    administracyjnego.</a:t>
            </a:r>
            <a:endParaRPr lang="pl-PL" sz="2400" dirty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6" name="Obraz 5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Rekrutacja 2017/2018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Symbol zastępczy zawartości 5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2780928"/>
            <a:ext cx="3672048" cy="2454201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1.  Przyjmowanie dokumentów od kandydatów</a:t>
            </a:r>
            <a:r>
              <a:rPr lang="pl-PL" sz="6600" dirty="0" smtClean="0"/>
              <a:t/>
            </a:r>
            <a:br>
              <a:rPr lang="pl-PL" sz="6600" dirty="0" smtClean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r>
              <a:rPr lang="en-US" sz="2800" dirty="0" smtClean="0"/>
              <a:t>2</a:t>
            </a:r>
            <a:r>
              <a:rPr lang="en-US" sz="2800" dirty="0" smtClean="0">
                <a:latin typeface="Bookman Old Style" pitchFamily="18" charset="0"/>
              </a:rPr>
              <a:t>. </a:t>
            </a:r>
            <a:r>
              <a:rPr lang="pl-PL" sz="28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Kandydaci do szkół </a:t>
            </a:r>
            <a:r>
              <a:rPr lang="pl-PL" sz="2800" dirty="0" err="1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ponadgimnazjalnych</a:t>
            </a:r>
            <a:r>
              <a:rPr lang="pl-PL" sz="28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powiatu starogardzkiego mogą rejestrować się w systemie w:</a:t>
            </a:r>
            <a:endParaRPr lang="pl-PL" sz="1800" dirty="0" smtClean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  <a:p>
            <a:pPr lvl="1"/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macierzystym gimnazjum</a:t>
            </a:r>
            <a:r>
              <a:rPr lang="en-US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(</a:t>
            </a:r>
            <a:r>
              <a:rPr lang="en-US" sz="1800" dirty="0" err="1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tzw</a:t>
            </a:r>
            <a:r>
              <a:rPr lang="en-US" sz="18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. </a:t>
            </a:r>
            <a:r>
              <a:rPr lang="en-US" sz="1800" dirty="0" err="1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gimnazjum</a:t>
            </a:r>
            <a:r>
              <a:rPr lang="en-US" sz="18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aktywne</a:t>
            </a:r>
            <a:r>
              <a:rPr lang="en-US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)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,</a:t>
            </a:r>
            <a:endParaRPr lang="pl-PL" sz="1600" dirty="0" smtClean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  <a:p>
            <a:pPr lvl="1"/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szkole  </a:t>
            </a:r>
            <a:r>
              <a:rPr lang="pl-PL" dirty="0" err="1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ponadgimnazjalnej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 pierwszego wyboru,</a:t>
            </a:r>
            <a:endParaRPr lang="pl-PL" sz="1600" dirty="0" smtClean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  <a:p>
            <a:pPr lvl="1"/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punkcie informacyjnym o naborze, tj. w Wydziale Edukacji Starostwa Powiatowego    w Starogardzie Gdańskim , ul. Kościuszki 17,</a:t>
            </a:r>
            <a:endParaRPr lang="pl-PL" sz="1600" dirty="0" smtClean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  <a:p>
            <a:pPr lvl="1"/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dowolnym innym miejscu, które dysponuje dostępem do Internetu ( np. w domu, kawiarence interneto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</a:rPr>
              <a:t>wej)</a:t>
            </a:r>
            <a:r>
              <a:rPr lang="pl-PL" dirty="0" smtClean="0">
                <a:solidFill>
                  <a:srgbClr val="002060"/>
                </a:solidFill>
              </a:rPr>
              <a:t>.</a:t>
            </a:r>
            <a:endParaRPr lang="pl-PL" sz="1600" dirty="0" smtClean="0">
              <a:solidFill>
                <a:srgbClr val="002060"/>
              </a:solidFill>
            </a:endParaRPr>
          </a:p>
          <a:p>
            <a:endParaRPr lang="pl-PL" dirty="0"/>
          </a:p>
        </p:txBody>
      </p:sp>
      <p:pic>
        <p:nvPicPr>
          <p:cNvPr id="6" name="Obraz 5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5805264"/>
            <a:ext cx="864493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b="1" dirty="0" smtClean="0"/>
              <a:t>§ 1.  Przyjmowanie dokumentów od kandydatów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   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Kandydaci, składając podania do szkoły, posługują się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trzema kopiami</a:t>
            </a:r>
            <a:r>
              <a:rPr lang="pl-PL" b="1" dirty="0" smtClean="0"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pl-PL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świadectwa ukończenia gimnazjum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i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trzema kopiami </a:t>
            </a:r>
            <a:r>
              <a:rPr lang="pl-PL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zaświadczenia</a:t>
            </a:r>
            <a:r>
              <a:rPr lang="en-US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pl-PL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o szczegółowych wynikach egzaminu gimnazjalnego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pl-PL" u="sng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poświadczonymi przez dyrektora gimnazjum</a:t>
            </a:r>
            <a:r>
              <a:rPr lang="pl-PL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, które kandydat ukończył. </a:t>
            </a:r>
          </a:p>
          <a:p>
            <a:endParaRPr lang="pl-PL" dirty="0"/>
          </a:p>
        </p:txBody>
      </p:sp>
      <p:pic>
        <p:nvPicPr>
          <p:cNvPr id="6" name="Obraz 5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1.  Przyjmowanie dokumentów od kandydatów</a:t>
            </a:r>
            <a:endParaRPr lang="pl-P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en-US" dirty="0" smtClean="0"/>
              <a:t>6</a:t>
            </a:r>
            <a:r>
              <a:rPr lang="en-US" dirty="0" smtClean="0">
                <a:latin typeface="Bookman Old Style" pitchFamily="18" charset="0"/>
              </a:rPr>
              <a:t>.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W okresie rekrutacji tj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. </a:t>
            </a:r>
            <a:r>
              <a:rPr lang="pl-PL" b="1" dirty="0" smtClean="0">
                <a:latin typeface="Bookman Old Style" pitchFamily="18" charset="0"/>
                <a:cs typeface="Times New Roman" pitchFamily="18" charset="0"/>
              </a:rPr>
              <a:t>od 8 maja do 14 czerwca 2017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kandydaci do szkół ponadgimnazjalnych prowadzonych przez Powiat Starogardzki wybierają na stronie internetowej Systemu Elektronicznego Naboru szkoły i klasy, do których chcą być przyjęci:</a:t>
            </a:r>
          </a:p>
          <a:p>
            <a:pPr lvl="0"/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Kandydat może wybrać maksymalnie </a:t>
            </a:r>
            <a:r>
              <a:rPr lang="pl-PL" b="1" dirty="0" smtClean="0">
                <a:latin typeface="Bookman Old Style" pitchFamily="18" charset="0"/>
                <a:cs typeface="Times New Roman" pitchFamily="18" charset="0"/>
              </a:rPr>
              <a:t>trzy szkoły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,</a:t>
            </a:r>
          </a:p>
          <a:p>
            <a:pPr lvl="0"/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Kandydat może wybrać </a:t>
            </a:r>
            <a:r>
              <a:rPr lang="pl-PL" b="1" dirty="0" smtClean="0">
                <a:latin typeface="Bookman Old Style" pitchFamily="18" charset="0"/>
                <a:cs typeface="Times New Roman" pitchFamily="18" charset="0"/>
              </a:rPr>
              <a:t>dowolną liczbę klas w każdej </a:t>
            </a:r>
            <a:endParaRPr lang="en-US" b="1" dirty="0" smtClean="0">
              <a:latin typeface="Bookman Old Style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b="1" dirty="0" smtClean="0">
                <a:latin typeface="Bookman Old Style" pitchFamily="18" charset="0"/>
                <a:cs typeface="Times New Roman" pitchFamily="18" charset="0"/>
              </a:rPr>
              <a:t>     </a:t>
            </a:r>
            <a:r>
              <a:rPr lang="pl-PL" b="1" dirty="0" smtClean="0">
                <a:latin typeface="Bookman Old Style" pitchFamily="18" charset="0"/>
                <a:cs typeface="Times New Roman" pitchFamily="18" charset="0"/>
              </a:rPr>
              <a:t>z wybranych trzech szkół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,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Kandydat ustala kolejność wybranych klas, klasa wybrana jako pierwsza jest ta, na której kandydatowi najbardziej zależy. Ostatnia z zaznaczonych to ta, na której kandydatowi najmniej zależy. Są to tzw.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preferencje kandydata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. Szkoła, prowadząca klasę wybraną jako pierwszą jest traktowana jako </a:t>
            </a:r>
            <a:r>
              <a:rPr lang="pl-PL" b="1" dirty="0" smtClean="0">
                <a:latin typeface="Bookman Old Style" pitchFamily="18" charset="0"/>
                <a:cs typeface="Times New Roman" pitchFamily="18" charset="0"/>
              </a:rPr>
              <a:t>szkoła pierwszego wyboru.</a:t>
            </a:r>
            <a:endParaRPr lang="pl-PL" dirty="0" smtClean="0">
              <a:latin typeface="Bookman Old Style" pitchFamily="18" charset="0"/>
              <a:cs typeface="Times New Roman" pitchFamily="18" charset="0"/>
            </a:endParaRPr>
          </a:p>
          <a:p>
            <a:endParaRPr lang="pl-PL" dirty="0"/>
          </a:p>
        </p:txBody>
      </p:sp>
      <p:pic>
        <p:nvPicPr>
          <p:cNvPr id="6" name="Obraz 5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DOKUMENTY</a:t>
            </a:r>
            <a:endParaRPr lang="pl-P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lvl="0" indent="0">
              <a:buNone/>
            </a:pP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Po wyborze szkół Kandydaci ubiegający się o przyj</a:t>
            </a:r>
            <a:r>
              <a:rPr lang="en-US" dirty="0" smtClean="0">
                <a:latin typeface="Bookman Old Style" pitchFamily="18" charset="0"/>
                <a:cs typeface="Times New Roman" pitchFamily="18" charset="0"/>
              </a:rPr>
              <a:t>é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cie do szkół </a:t>
            </a:r>
            <a:r>
              <a:rPr lang="pl-PL" dirty="0" err="1" smtClean="0">
                <a:latin typeface="Bookman Old Style" pitchFamily="18" charset="0"/>
                <a:cs typeface="Times New Roman" pitchFamily="18" charset="0"/>
              </a:rPr>
              <a:t>ponadgimnazjalnych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, składają w terminie rekrutacji </a:t>
            </a:r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w </a:t>
            </a:r>
            <a:r>
              <a:rPr lang="pl-PL" sz="29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pierwszej</a:t>
            </a:r>
            <a:r>
              <a:rPr lang="pl-PL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z wybranych szkół:</a:t>
            </a:r>
          </a:p>
          <a:p>
            <a:pPr lvl="0"/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wniosek</a:t>
            </a:r>
            <a:r>
              <a:rPr lang="pl-PL" b="1" dirty="0" smtClean="0">
                <a:latin typeface="Bookman Old Style" pitchFamily="18" charset="0"/>
                <a:cs typeface="Times New Roman" pitchFamily="18" charset="0"/>
              </a:rPr>
              <a:t> o przyjęcie do szkoły wydrukowane z Systemu Elektronicznego Naboru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 podpisane przez rodziców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( do szkoły branżowej dodatkowo zaświadczenie od pracodawcy o zamiarze zawarcia umowy),</a:t>
            </a:r>
          </a:p>
          <a:p>
            <a:pPr lvl="0"/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świadectwo ukończenia szkoły 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lub poświadczoną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kopię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 świadectwa ukończenia gimnazjum opatrzoną nr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 "1", </a:t>
            </a:r>
          </a:p>
          <a:p>
            <a:pPr lvl="0"/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zaświadczenie o wynikach egzaminu gimnazjalnego</a:t>
            </a:r>
            <a:r>
              <a:rPr lang="pl-PL" b="1" dirty="0" smtClean="0"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lub poświadczoną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kopię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 zaświadczenia o wynikach egzaminu gimnazjalnego opatrzoną nr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"1", </a:t>
            </a:r>
          </a:p>
          <a:p>
            <a:pPr lvl="0"/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zaświadczenie o uzyskaniu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tytułu laureata 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lub finalisty olimpiad lub konkursów,</a:t>
            </a:r>
          </a:p>
          <a:p>
            <a:pPr lvl="0"/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opinię wydaną przez publiczna poradnię psychologiczno- pedagogiczną, w tym publiczną poradnię specjalistyczną , w sprawie pierwszeństwa w przyjęciu ucznia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z problemami zdrowotnymi 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,</a:t>
            </a:r>
          </a:p>
          <a:p>
            <a:pPr lvl="0"/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dokumenty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potwierdzające spełnienie kryteriów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, o których mowa w § 2 ust 8, </a:t>
            </a:r>
            <a:r>
              <a:rPr lang="pl-PL" dirty="0" err="1" smtClean="0">
                <a:latin typeface="Bookman Old Style" pitchFamily="18" charset="0"/>
                <a:cs typeface="Times New Roman" pitchFamily="18" charset="0"/>
              </a:rPr>
              <a:t>pkt</a:t>
            </a:r>
            <a:r>
              <a:rPr lang="pl-PL" dirty="0" smtClean="0">
                <a:latin typeface="Bookman Old Style" pitchFamily="18" charset="0"/>
                <a:cs typeface="Times New Roman" pitchFamily="18" charset="0"/>
              </a:rPr>
              <a:t> 1-7 ( jeśli komisja </a:t>
            </a:r>
            <a:r>
              <a:rPr lang="pl-PL" dirty="0" smtClean="0">
                <a:latin typeface="Bookman Old Style" pitchFamily="18" charset="0"/>
              </a:rPr>
              <a:t>rekrutacyjna ma wziąć pod uwagę spełnianie danego kryterium).</a:t>
            </a:r>
          </a:p>
          <a:p>
            <a:endParaRPr lang="pl-PL" dirty="0"/>
          </a:p>
        </p:txBody>
      </p:sp>
      <p:pic>
        <p:nvPicPr>
          <p:cNvPr id="6" name="Obraz 5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100" b="1" dirty="0" smtClean="0"/>
              <a:t>§ 1.  Przyjmowanie dokumentów od kandydatów</a:t>
            </a:r>
            <a:r>
              <a:rPr lang="pl-PL" sz="6600" dirty="0" smtClean="0"/>
              <a:t/>
            </a:r>
            <a:br>
              <a:rPr lang="pl-PL" sz="6600" dirty="0" smtClean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pl-PL" dirty="0" smtClean="0">
                <a:solidFill>
                  <a:srgbClr val="FF0000"/>
                </a:solidFill>
              </a:rPr>
              <a:t>  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W celu przeprowadzenia postępowania rekrutacyjnego na rok szkolny 2017/2018 do szkół ponadgimnazjalnych, </a:t>
            </a:r>
            <a:r>
              <a:rPr lang="en-US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z dniem </a:t>
            </a:r>
            <a:r>
              <a:rPr lang="pl-PL" b="1" dirty="0" smtClean="0">
                <a:latin typeface="Bookman Old Style" pitchFamily="18" charset="0"/>
                <a:cs typeface="Times New Roman" pitchFamily="18" charset="0"/>
              </a:rPr>
              <a:t>8 maja 2017r.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 rozpoczynają działalność:</a:t>
            </a:r>
          </a:p>
          <a:p>
            <a:pPr lvl="0"/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Szkolne Punkty Informacyjne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,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mieszczące się w budynkach szkół, w których można uzyskać informacje związane z rekrutacją, a także składać podania o przyjęcie do szkoły,</a:t>
            </a:r>
          </a:p>
          <a:p>
            <a:pPr lvl="0"/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Powiatowy Punkt Informacyjny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z siedzibą w budynku Starostwa Powiatowego </a:t>
            </a:r>
            <a:b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w Starogardzie Gd. ul. Kościuszki 17</a:t>
            </a:r>
            <a:r>
              <a:rPr lang="pl-PL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, tel. (058) 76 73 576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, koordynujący rekrutację</a:t>
            </a:r>
            <a:r>
              <a:rPr lang="pl-PL" dirty="0" smtClean="0">
                <a:solidFill>
                  <a:srgbClr val="FF0000"/>
                </a:solidFill>
              </a:rPr>
              <a:t>.</a:t>
            </a:r>
          </a:p>
          <a:p>
            <a:endParaRPr lang="pl-PL" dirty="0"/>
          </a:p>
        </p:txBody>
      </p:sp>
      <p:pic>
        <p:nvPicPr>
          <p:cNvPr id="5" name="Obraz 4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DOKUMENTY</a:t>
            </a:r>
            <a:endParaRPr lang="pl-P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   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Oryginał </a:t>
            </a:r>
            <a:r>
              <a:rPr lang="pl-PL" dirty="0" smtClean="0">
                <a:latin typeface="Bookman Old Style" pitchFamily="18" charset="0"/>
              </a:rPr>
              <a:t>świadectwa ukończenia gimnazjum wraz z 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oryginałem</a:t>
            </a:r>
            <a:r>
              <a:rPr lang="pl-PL" dirty="0" smtClean="0">
                <a:latin typeface="Bookman Old Style" pitchFamily="18" charset="0"/>
              </a:rPr>
              <a:t> zaświadczenia o szczegółowych wynikach egzaminu gimnazjalnego należy złożyć w wybranej szkole, w której uczeń </a:t>
            </a:r>
            <a:r>
              <a:rPr lang="pl-PL" dirty="0" smtClean="0">
                <a:solidFill>
                  <a:srgbClr val="FF0000"/>
                </a:solidFill>
                <a:latin typeface="Bookman Old Style" pitchFamily="18" charset="0"/>
              </a:rPr>
              <a:t>potwierdza wolę </a:t>
            </a:r>
            <a:r>
              <a:rPr lang="pl-PL" dirty="0" smtClean="0">
                <a:latin typeface="Bookman Old Style" pitchFamily="18" charset="0"/>
              </a:rPr>
              <a:t>podjęcia nauki. </a:t>
            </a:r>
          </a:p>
          <a:p>
            <a:endParaRPr lang="pl-PL" dirty="0"/>
          </a:p>
        </p:txBody>
      </p:sp>
      <p:pic>
        <p:nvPicPr>
          <p:cNvPr id="6" name="Obraz 5" descr="C:\Users\Danka\Desktop\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6021288"/>
            <a:ext cx="6484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Przepły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4400</TotalTime>
  <Words>1671</Words>
  <Application>Microsoft Office PowerPoint</Application>
  <PresentationFormat>Pokaz na ekranie (4:3)</PresentationFormat>
  <Paragraphs>197</Paragraphs>
  <Slides>35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35</vt:i4>
      </vt:variant>
    </vt:vector>
  </HeadingPairs>
  <TitlesOfParts>
    <vt:vector size="36" baseType="lpstr">
      <vt:lpstr>Przepływ</vt:lpstr>
      <vt:lpstr>Rekrutacja 2017/2018</vt:lpstr>
      <vt:lpstr>Zasady rekrutacji</vt:lpstr>
      <vt:lpstr>  § 1.  Przyjmowanie dokumentów od kandydatów </vt:lpstr>
      <vt:lpstr>§ 1.  Przyjmowanie dokumentów od kandydatów </vt:lpstr>
      <vt:lpstr>§ 1.  Przyjmowanie dokumentów od kandydatów</vt:lpstr>
      <vt:lpstr>§ 1.  Przyjmowanie dokumentów od kandydatów</vt:lpstr>
      <vt:lpstr>DOKUMENTY</vt:lpstr>
      <vt:lpstr>§ 1.  Przyjmowanie dokumentów od kandydatów </vt:lpstr>
      <vt:lpstr>DOKUMENTY</vt:lpstr>
      <vt:lpstr>Do oryginałów dokumentów należy dołączyć: </vt:lpstr>
      <vt:lpstr>§ 2.  Postępowanie kwalifikacyjne </vt:lpstr>
      <vt:lpstr>§ 2.  Postępowanie kwalifikacyjne </vt:lpstr>
      <vt:lpstr>I LO </vt:lpstr>
      <vt:lpstr>Przedmioty rekrutacyjne</vt:lpstr>
      <vt:lpstr>§ 2.  Postępowanie kwalifikacyjne </vt:lpstr>
      <vt:lpstr>§ 2.  Postępowanie kwalifikacyjne </vt:lpstr>
      <vt:lpstr>§ 2.  Postępowanie kwalifikacyjne </vt:lpstr>
      <vt:lpstr>Postępowanie kwalifikacyjne</vt:lpstr>
      <vt:lpstr>28 pkt.</vt:lpstr>
      <vt:lpstr>Do szkoły przyjmowani są kandydaci, kolejno,         z największą ilością punktów. </vt:lpstr>
      <vt:lpstr>§ 2.  Postępowanie kwalifikacyjne </vt:lpstr>
      <vt:lpstr>§ 2.  Postępowanie kwalifikacyjne </vt:lpstr>
      <vt:lpstr>§ 3. Terminy rekrutacji</vt:lpstr>
      <vt:lpstr>§ 3. Terminy rekrutacji </vt:lpstr>
      <vt:lpstr>§ 3. Terminy rekrutacji</vt:lpstr>
      <vt:lpstr>§ 3. Terminy rekrutacji</vt:lpstr>
      <vt:lpstr>§ 3. Terminy rekrutacji</vt:lpstr>
      <vt:lpstr>§ 3. Terminy rekrutacji uzupełniającej</vt:lpstr>
      <vt:lpstr>§ 3. Terminy rekrutacji uzupełniającej </vt:lpstr>
      <vt:lpstr>§ 3. Terminy rekrutacji uzupełniającej </vt:lpstr>
      <vt:lpstr>  § 4.  Postanowienia końcowe </vt:lpstr>
      <vt:lpstr>§ 4.  Postanowienia końcowe</vt:lpstr>
      <vt:lpstr>§ 4.  Postanowienia końcowe</vt:lpstr>
      <vt:lpstr>§ 4.  Postanowienia końcowe</vt:lpstr>
      <vt:lpstr>Rekrutacja 2017/2018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Kangur’2011</dc:title>
  <dc:creator>Celina</dc:creator>
  <cp:lastModifiedBy>Wiesia</cp:lastModifiedBy>
  <cp:revision>237</cp:revision>
  <dcterms:created xsi:type="dcterms:W3CDTF">2011-03-14T20:42:40Z</dcterms:created>
  <dcterms:modified xsi:type="dcterms:W3CDTF">2017-04-27T12:57:46Z</dcterms:modified>
</cp:coreProperties>
</file>